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4" r:id="rId3"/>
    <p:sldId id="278" r:id="rId4"/>
    <p:sldId id="280" r:id="rId5"/>
    <p:sldId id="279" r:id="rId6"/>
    <p:sldId id="257" r:id="rId7"/>
    <p:sldId id="281" r:id="rId8"/>
    <p:sldId id="282" r:id="rId9"/>
    <p:sldId id="283" r:id="rId10"/>
    <p:sldId id="286" r:id="rId11"/>
    <p:sldId id="284" r:id="rId12"/>
    <p:sldId id="285" r:id="rId13"/>
    <p:sldId id="258" r:id="rId14"/>
    <p:sldId id="259" r:id="rId15"/>
    <p:sldId id="261" r:id="rId16"/>
    <p:sldId id="287" r:id="rId17"/>
    <p:sldId id="288" r:id="rId18"/>
    <p:sldId id="289" r:id="rId19"/>
    <p:sldId id="290" r:id="rId20"/>
    <p:sldId id="265" r:id="rId21"/>
    <p:sldId id="263" r:id="rId22"/>
    <p:sldId id="266" r:id="rId23"/>
    <p:sldId id="267" r:id="rId24"/>
    <p:sldId id="268" r:id="rId25"/>
    <p:sldId id="269" r:id="rId26"/>
    <p:sldId id="270" r:id="rId27"/>
    <p:sldId id="271" r:id="rId28"/>
    <p:sldId id="273" r:id="rId29"/>
    <p:sldId id="272" r:id="rId30"/>
    <p:sldId id="274" r:id="rId31"/>
    <p:sldId id="276" r:id="rId32"/>
    <p:sldId id="27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6551"/>
  </p:normalViewPr>
  <p:slideViewPr>
    <p:cSldViewPr snapToGrid="0" snapToObjects="1">
      <p:cViewPr>
        <p:scale>
          <a:sx n="95" d="100"/>
          <a:sy n="95"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745F5D-7C75-584F-A082-085CDEA0641C}" type="datetimeFigureOut">
              <a:rPr lang="en-US" smtClean="0"/>
              <a:t>7/7/22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BB565-56B6-C148-8F65-DD11351F4E8B}" type="slidenum">
              <a:rPr lang="en-US" smtClean="0"/>
              <a:t>‹#›</a:t>
            </a:fld>
            <a:endParaRPr lang="en-US"/>
          </a:p>
        </p:txBody>
      </p:sp>
    </p:spTree>
    <p:extLst>
      <p:ext uri="{BB962C8B-B14F-4D97-AF65-F5344CB8AC3E}">
        <p14:creationId xmlns:p14="http://schemas.microsoft.com/office/powerpoint/2010/main" val="2441385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stronomy.swin.edu.au/cosmos/W/Wavelength"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Brown dwarf physics and observational history</a:t>
            </a:r>
          </a:p>
          <a:p>
            <a:pPr marL="171450" indent="-171450">
              <a:buFont typeface="Arial" panose="020B0604020202020204" pitchFamily="34" charset="0"/>
              <a:buChar char="•"/>
            </a:pPr>
            <a:r>
              <a:rPr lang="en-US" dirty="0"/>
              <a:t>GAIA mission and how its data can be manipulated to create a local luminosity function</a:t>
            </a:r>
          </a:p>
          <a:p>
            <a:pPr marL="171450" indent="-171450">
              <a:buFont typeface="Arial" panose="020B0604020202020204" pitchFamily="34" charset="0"/>
              <a:buChar char="•"/>
            </a:pPr>
            <a:r>
              <a:rPr lang="en-US" dirty="0"/>
              <a:t>Compare the observational luminosity function to current models for context</a:t>
            </a:r>
          </a:p>
        </p:txBody>
      </p:sp>
      <p:sp>
        <p:nvSpPr>
          <p:cNvPr id="4" name="Slide Number Placeholder 3"/>
          <p:cNvSpPr>
            <a:spLocks noGrp="1"/>
          </p:cNvSpPr>
          <p:nvPr>
            <p:ph type="sldNum" sz="quarter" idx="5"/>
          </p:nvPr>
        </p:nvSpPr>
        <p:spPr/>
        <p:txBody>
          <a:bodyPr/>
          <a:lstStyle/>
          <a:p>
            <a:fld id="{C6CBB565-56B6-C148-8F65-DD11351F4E8B}" type="slidenum">
              <a:rPr lang="en-US" smtClean="0"/>
              <a:t>2</a:t>
            </a:fld>
            <a:endParaRPr lang="en-US"/>
          </a:p>
        </p:txBody>
      </p:sp>
    </p:spTree>
    <p:extLst>
      <p:ext uri="{BB962C8B-B14F-4D97-AF65-F5344CB8AC3E}">
        <p14:creationId xmlns:p14="http://schemas.microsoft.com/office/powerpoint/2010/main" val="3353557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Due to lack of sustained fusion, luminosity decreases over time for brown dwarfs</a:t>
            </a:r>
          </a:p>
          <a:p>
            <a:pPr marL="171450" indent="-171450">
              <a:buFont typeface="Arial" panose="020B0604020202020204" pitchFamily="34" charset="0"/>
              <a:buChar char="•"/>
            </a:pPr>
            <a:r>
              <a:rPr lang="en-US" dirty="0"/>
              <a:t>Since brown dwarfs are fully degenerate, the mass-radius relationship is destroyed.</a:t>
            </a:r>
          </a:p>
          <a:p>
            <a:pPr marL="628650" lvl="1" indent="-171450">
              <a:buFont typeface="Arial" panose="020B0604020202020204" pitchFamily="34" charset="0"/>
              <a:buChar char="•"/>
            </a:pPr>
            <a:r>
              <a:rPr lang="en-US" dirty="0"/>
              <a:t>Effects of Coulomb Barrier and Electron Degeneracy cancel each other out</a:t>
            </a:r>
          </a:p>
          <a:p>
            <a:pPr marL="171450" lvl="0" indent="-171450">
              <a:buFont typeface="Arial" panose="020B0604020202020204" pitchFamily="34" charset="0"/>
              <a:buChar char="•"/>
            </a:pPr>
            <a:r>
              <a:rPr lang="en-US" dirty="0"/>
              <a:t>Brown dwarfs all have similar radii (approximately +-30-40% the radius of Jupiter) over 1-2 orders of magnitude in mass</a:t>
            </a:r>
          </a:p>
        </p:txBody>
      </p:sp>
      <p:sp>
        <p:nvSpPr>
          <p:cNvPr id="4" name="Slide Number Placeholder 3"/>
          <p:cNvSpPr>
            <a:spLocks noGrp="1"/>
          </p:cNvSpPr>
          <p:nvPr>
            <p:ph type="sldNum" sz="quarter" idx="5"/>
          </p:nvPr>
        </p:nvSpPr>
        <p:spPr/>
        <p:txBody>
          <a:bodyPr/>
          <a:lstStyle/>
          <a:p>
            <a:fld id="{C6CBB565-56B6-C148-8F65-DD11351F4E8B}" type="slidenum">
              <a:rPr lang="en-US" smtClean="0"/>
              <a:t>11</a:t>
            </a:fld>
            <a:endParaRPr lang="en-US"/>
          </a:p>
        </p:txBody>
      </p:sp>
    </p:spTree>
    <p:extLst>
      <p:ext uri="{BB962C8B-B14F-4D97-AF65-F5344CB8AC3E}">
        <p14:creationId xmlns:p14="http://schemas.microsoft.com/office/powerpoint/2010/main" val="1237804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Degenerate interiors imply an equation of state </a:t>
            </a:r>
            <a:r>
              <a:rPr lang="en-US" dirty="0" err="1"/>
              <a:t>P~rho</a:t>
            </a:r>
            <a:r>
              <a:rPr lang="en-US" dirty="0"/>
              <a:t>^(5/3) giving a polytropic index of 1.5 for which R~M^(-1/3)</a:t>
            </a:r>
          </a:p>
          <a:p>
            <a:pPr marL="171450" indent="-171450">
              <a:buFont typeface="Arial" panose="020B0604020202020204" pitchFamily="34" charset="0"/>
              <a:buChar char="•"/>
            </a:pPr>
            <a:r>
              <a:rPr lang="en-US" dirty="0"/>
              <a:t>Since they can be treated as roughly polytropic, analytical expressions have been derived to relate key quantities</a:t>
            </a:r>
          </a:p>
          <a:p>
            <a:pPr marL="171450" indent="-171450">
              <a:buFont typeface="Arial" panose="020B0604020202020204" pitchFamily="34" charset="0"/>
              <a:buChar char="•"/>
            </a:pPr>
            <a:r>
              <a:rPr lang="en-US" dirty="0"/>
              <a:t>g=surface gravity, kappa=opacity</a:t>
            </a:r>
          </a:p>
          <a:p>
            <a:pPr marL="171450" indent="-171450">
              <a:buFont typeface="Arial" panose="020B0604020202020204" pitchFamily="34" charset="0"/>
              <a:buChar char="•"/>
            </a:pPr>
            <a:r>
              <a:rPr lang="en-US" dirty="0"/>
              <a:t>Opacity plays a significant role so it is important to understand the atmospheres which contribute most to opacity</a:t>
            </a:r>
          </a:p>
        </p:txBody>
      </p:sp>
      <p:sp>
        <p:nvSpPr>
          <p:cNvPr id="4" name="Slide Number Placeholder 3"/>
          <p:cNvSpPr>
            <a:spLocks noGrp="1"/>
          </p:cNvSpPr>
          <p:nvPr>
            <p:ph type="sldNum" sz="quarter" idx="5"/>
          </p:nvPr>
        </p:nvSpPr>
        <p:spPr/>
        <p:txBody>
          <a:bodyPr/>
          <a:lstStyle/>
          <a:p>
            <a:fld id="{C6CBB565-56B6-C148-8F65-DD11351F4E8B}" type="slidenum">
              <a:rPr lang="en-US" smtClean="0"/>
              <a:t>12</a:t>
            </a:fld>
            <a:endParaRPr lang="en-US"/>
          </a:p>
        </p:txBody>
      </p:sp>
    </p:spTree>
    <p:extLst>
      <p:ext uri="{BB962C8B-B14F-4D97-AF65-F5344CB8AC3E}">
        <p14:creationId xmlns:p14="http://schemas.microsoft.com/office/powerpoint/2010/main" val="1666799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CBB565-56B6-C148-8F65-DD11351F4E8B}" type="slidenum">
              <a:rPr lang="en-US" smtClean="0"/>
              <a:t>13</a:t>
            </a:fld>
            <a:endParaRPr lang="en-US"/>
          </a:p>
        </p:txBody>
      </p:sp>
    </p:spTree>
    <p:extLst>
      <p:ext uri="{BB962C8B-B14F-4D97-AF65-F5344CB8AC3E}">
        <p14:creationId xmlns:p14="http://schemas.microsoft.com/office/powerpoint/2010/main" val="2704137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Teide I is an M8 transitionary brown dwarf. It is young and is still burning hydrogen. Degeneracy effects haven’t cooled it below the critical temperature yet.</a:t>
            </a:r>
          </a:p>
          <a:p>
            <a:pPr marL="171450" indent="-171450">
              <a:buFont typeface="Arial" panose="020B0604020202020204" pitchFamily="34" charset="0"/>
              <a:buChar char="•"/>
            </a:pPr>
            <a:r>
              <a:rPr lang="en-US" dirty="0"/>
              <a:t>Gliese 229B is a spectral type Y brown dwarf</a:t>
            </a:r>
          </a:p>
        </p:txBody>
      </p:sp>
      <p:sp>
        <p:nvSpPr>
          <p:cNvPr id="4" name="Slide Number Placeholder 3"/>
          <p:cNvSpPr>
            <a:spLocks noGrp="1"/>
          </p:cNvSpPr>
          <p:nvPr>
            <p:ph type="sldNum" sz="quarter" idx="5"/>
          </p:nvPr>
        </p:nvSpPr>
        <p:spPr/>
        <p:txBody>
          <a:bodyPr/>
          <a:lstStyle/>
          <a:p>
            <a:fld id="{C6CBB565-56B6-C148-8F65-DD11351F4E8B}" type="slidenum">
              <a:rPr lang="en-US" smtClean="0"/>
              <a:t>14</a:t>
            </a:fld>
            <a:endParaRPr lang="en-US"/>
          </a:p>
        </p:txBody>
      </p:sp>
    </p:spTree>
    <p:extLst>
      <p:ext uri="{BB962C8B-B14F-4D97-AF65-F5344CB8AC3E}">
        <p14:creationId xmlns:p14="http://schemas.microsoft.com/office/powerpoint/2010/main" val="3071844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Jumping ahead about 2 decades we come to the GAIA mission, the mission of interest for this thesis</a:t>
            </a:r>
          </a:p>
          <a:p>
            <a:pPr marL="171450" indent="-171450">
              <a:buFont typeface="Arial" panose="020B0604020202020204" pitchFamily="34" charset="0"/>
              <a:buChar char="•"/>
            </a:pPr>
            <a:r>
              <a:rPr lang="en-US" dirty="0"/>
              <a:t>Goal is to survey the sky using astrometry and photometry</a:t>
            </a:r>
          </a:p>
        </p:txBody>
      </p:sp>
      <p:sp>
        <p:nvSpPr>
          <p:cNvPr id="4" name="Slide Number Placeholder 3"/>
          <p:cNvSpPr>
            <a:spLocks noGrp="1"/>
          </p:cNvSpPr>
          <p:nvPr>
            <p:ph type="sldNum" sz="quarter" idx="5"/>
          </p:nvPr>
        </p:nvSpPr>
        <p:spPr/>
        <p:txBody>
          <a:bodyPr/>
          <a:lstStyle/>
          <a:p>
            <a:fld id="{C6CBB565-56B6-C148-8F65-DD11351F4E8B}" type="slidenum">
              <a:rPr lang="en-US" smtClean="0"/>
              <a:t>15</a:t>
            </a:fld>
            <a:endParaRPr lang="en-US"/>
          </a:p>
        </p:txBody>
      </p:sp>
    </p:spTree>
    <p:extLst>
      <p:ext uri="{BB962C8B-B14F-4D97-AF65-F5344CB8AC3E}">
        <p14:creationId xmlns:p14="http://schemas.microsoft.com/office/powerpoint/2010/main" val="1916514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Video details:</a:t>
            </a:r>
          </a:p>
          <a:p>
            <a:pPr marL="628650" lvl="1" indent="-171450">
              <a:buFont typeface="Arial" panose="020B0604020202020204" pitchFamily="34" charset="0"/>
              <a:buChar char="•"/>
            </a:pPr>
            <a:r>
              <a:rPr lang="en-US" dirty="0"/>
              <a:t>Zooms out to get 3D picture of 100pc sample</a:t>
            </a:r>
          </a:p>
          <a:p>
            <a:pPr marL="628650" lvl="1" indent="-171450">
              <a:buFont typeface="Arial" panose="020B0604020202020204" pitchFamily="34" charset="0"/>
              <a:buChar char="•"/>
            </a:pPr>
            <a:r>
              <a:rPr lang="en-US" dirty="0"/>
              <a:t>Can investigate motions of sources (proper motion)</a:t>
            </a:r>
          </a:p>
          <a:p>
            <a:pPr marL="628650" lvl="1" indent="-171450">
              <a:buFont typeface="Arial" panose="020B0604020202020204" pitchFamily="34" charset="0"/>
              <a:buChar char="•"/>
            </a:pPr>
            <a:r>
              <a:rPr lang="en-US" dirty="0"/>
              <a:t>Can resolve and inspect binary systems</a:t>
            </a:r>
          </a:p>
          <a:p>
            <a:pPr marL="628650" lvl="1" indent="-171450">
              <a:buFont typeface="Arial" panose="020B0604020202020204" pitchFamily="34" charset="0"/>
              <a:buChar char="•"/>
            </a:pPr>
            <a:r>
              <a:rPr lang="en-US" dirty="0"/>
              <a:t>Also can investigate nearby star clusters</a:t>
            </a:r>
          </a:p>
        </p:txBody>
      </p:sp>
      <p:sp>
        <p:nvSpPr>
          <p:cNvPr id="4" name="Slide Number Placeholder 3"/>
          <p:cNvSpPr>
            <a:spLocks noGrp="1"/>
          </p:cNvSpPr>
          <p:nvPr>
            <p:ph type="sldNum" sz="quarter" idx="5"/>
          </p:nvPr>
        </p:nvSpPr>
        <p:spPr/>
        <p:txBody>
          <a:bodyPr/>
          <a:lstStyle/>
          <a:p>
            <a:fld id="{C6CBB565-56B6-C148-8F65-DD11351F4E8B}" type="slidenum">
              <a:rPr lang="en-US" smtClean="0"/>
              <a:t>18</a:t>
            </a:fld>
            <a:endParaRPr lang="en-US"/>
          </a:p>
        </p:txBody>
      </p:sp>
    </p:spTree>
    <p:extLst>
      <p:ext uri="{BB962C8B-B14F-4D97-AF65-F5344CB8AC3E}">
        <p14:creationId xmlns:p14="http://schemas.microsoft.com/office/powerpoint/2010/main" val="1903319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goal here is to use GCNS to select out the brown dwarf candidates by creating a luminosity function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CBB565-56B6-C148-8F65-DD11351F4E8B}" type="slidenum">
              <a:rPr lang="en-US" smtClean="0"/>
              <a:t>19</a:t>
            </a:fld>
            <a:endParaRPr lang="en-US"/>
          </a:p>
        </p:txBody>
      </p:sp>
    </p:spTree>
    <p:extLst>
      <p:ext uri="{BB962C8B-B14F-4D97-AF65-F5344CB8AC3E}">
        <p14:creationId xmlns:p14="http://schemas.microsoft.com/office/powerpoint/2010/main" val="3145873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Tangential velocity allows for the age of objects to be determined.</a:t>
            </a:r>
          </a:p>
          <a:p>
            <a:pPr marL="628650" lvl="1" indent="-171450">
              <a:buFont typeface="Arial" panose="020B0604020202020204" pitchFamily="34" charset="0"/>
              <a:buChar char="•"/>
            </a:pPr>
            <a:r>
              <a:rPr lang="en-US" dirty="0"/>
              <a:t>Looking at previous evolutionary models, it would probably be more helpful to look at old objects since their properties differ significantly from young brown dwarfs and low-mass stars</a:t>
            </a:r>
          </a:p>
          <a:p>
            <a:pPr marL="628650" lvl="1" indent="-171450">
              <a:buFont typeface="Arial" panose="020B0604020202020204" pitchFamily="34" charset="0"/>
              <a:buChar char="•"/>
            </a:pPr>
            <a:r>
              <a:rPr lang="en-US" dirty="0"/>
              <a:t>GAIA is capable of detecting cooler, dimmer objects that are generally older in age</a:t>
            </a:r>
          </a:p>
          <a:p>
            <a:pPr marL="171450" lvl="0" indent="-171450">
              <a:buFont typeface="Arial" panose="020B0604020202020204" pitchFamily="34" charset="0"/>
              <a:buChar char="•"/>
            </a:pPr>
            <a:r>
              <a:rPr lang="en-US" dirty="0"/>
              <a:t>First plot is who GCNS sample</a:t>
            </a:r>
          </a:p>
          <a:p>
            <a:pPr marL="171450" lvl="0" indent="-171450">
              <a:buFont typeface="Arial" panose="020B0604020202020204" pitchFamily="34" charset="0"/>
              <a:buChar char="•"/>
            </a:pPr>
            <a:r>
              <a:rPr lang="en-US" dirty="0"/>
              <a:t>Second plot has color and magnitude constraints applied</a:t>
            </a:r>
          </a:p>
        </p:txBody>
      </p:sp>
      <p:sp>
        <p:nvSpPr>
          <p:cNvPr id="4" name="Slide Number Placeholder 3"/>
          <p:cNvSpPr>
            <a:spLocks noGrp="1"/>
          </p:cNvSpPr>
          <p:nvPr>
            <p:ph type="sldNum" sz="quarter" idx="5"/>
          </p:nvPr>
        </p:nvSpPr>
        <p:spPr/>
        <p:txBody>
          <a:bodyPr/>
          <a:lstStyle/>
          <a:p>
            <a:fld id="{C6CBB565-56B6-C148-8F65-DD11351F4E8B}" type="slidenum">
              <a:rPr lang="en-US" smtClean="0"/>
              <a:t>20</a:t>
            </a:fld>
            <a:endParaRPr lang="en-US"/>
          </a:p>
        </p:txBody>
      </p:sp>
    </p:spTree>
    <p:extLst>
      <p:ext uri="{BB962C8B-B14F-4D97-AF65-F5344CB8AC3E}">
        <p14:creationId xmlns:p14="http://schemas.microsoft.com/office/powerpoint/2010/main" val="158414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Omega=area of sky (4pi)</a:t>
            </a:r>
          </a:p>
          <a:p>
            <a:pPr marL="171450" indent="-171450">
              <a:buFont typeface="Arial" panose="020B0604020202020204" pitchFamily="34" charset="0"/>
              <a:buChar char="•"/>
            </a:pPr>
            <a:r>
              <a:rPr lang="en-US" dirty="0"/>
              <a:t>H=365pc (thin disk scale height for galaxy)</a:t>
            </a:r>
          </a:p>
          <a:p>
            <a:pPr marL="171450" indent="-171450">
              <a:buFont typeface="Arial" panose="020B0604020202020204" pitchFamily="34" charset="0"/>
              <a:buChar char="•"/>
            </a:pPr>
            <a:r>
              <a:rPr lang="en-US" dirty="0"/>
              <a:t>b= galactic latitude</a:t>
            </a:r>
          </a:p>
          <a:p>
            <a:pPr marL="171450" indent="-171450">
              <a:buFont typeface="Arial" panose="020B0604020202020204" pitchFamily="34" charset="0"/>
              <a:buChar char="•"/>
            </a:pPr>
            <a:r>
              <a:rPr lang="en-US" dirty="0" err="1"/>
              <a:t>dmax</a:t>
            </a:r>
            <a:r>
              <a:rPr lang="en-US" dirty="0"/>
              <a:t>= maximum distance of detection for object of given brightness (estimated between 0-100pc for each object)</a:t>
            </a:r>
          </a:p>
        </p:txBody>
      </p:sp>
      <p:sp>
        <p:nvSpPr>
          <p:cNvPr id="4" name="Slide Number Placeholder 3"/>
          <p:cNvSpPr>
            <a:spLocks noGrp="1"/>
          </p:cNvSpPr>
          <p:nvPr>
            <p:ph type="sldNum" sz="quarter" idx="5"/>
          </p:nvPr>
        </p:nvSpPr>
        <p:spPr/>
        <p:txBody>
          <a:bodyPr/>
          <a:lstStyle/>
          <a:p>
            <a:fld id="{C6CBB565-56B6-C148-8F65-DD11351F4E8B}" type="slidenum">
              <a:rPr lang="en-US" smtClean="0"/>
              <a:t>21</a:t>
            </a:fld>
            <a:endParaRPr lang="en-US"/>
          </a:p>
        </p:txBody>
      </p:sp>
    </p:spTree>
    <p:extLst>
      <p:ext uri="{BB962C8B-B14F-4D97-AF65-F5344CB8AC3E}">
        <p14:creationId xmlns:p14="http://schemas.microsoft.com/office/powerpoint/2010/main" val="1704859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Luminosity function is sum over all objects within a given absolute magnitude bin</a:t>
            </a:r>
          </a:p>
          <a:p>
            <a:pPr marL="171450" indent="-171450">
              <a:buFont typeface="Arial" panose="020B0604020202020204" pitchFamily="34" charset="0"/>
              <a:buChar char="•"/>
            </a:pPr>
            <a:r>
              <a:rPr lang="en-US" dirty="0"/>
              <a:t>Error by finding luminosity function over sqrt of the number of objects within each bin</a:t>
            </a:r>
          </a:p>
          <a:p>
            <a:pPr marL="171450" indent="-171450">
              <a:buFont typeface="Arial" panose="020B0604020202020204" pitchFamily="34" charset="0"/>
              <a:buChar char="•"/>
            </a:pPr>
            <a:r>
              <a:rPr lang="en-US" dirty="0"/>
              <a:t>Plot 2 normalized to Mg=+15</a:t>
            </a:r>
          </a:p>
        </p:txBody>
      </p:sp>
      <p:sp>
        <p:nvSpPr>
          <p:cNvPr id="4" name="Slide Number Placeholder 3"/>
          <p:cNvSpPr>
            <a:spLocks noGrp="1"/>
          </p:cNvSpPr>
          <p:nvPr>
            <p:ph type="sldNum" sz="quarter" idx="5"/>
          </p:nvPr>
        </p:nvSpPr>
        <p:spPr/>
        <p:txBody>
          <a:bodyPr/>
          <a:lstStyle/>
          <a:p>
            <a:fld id="{C6CBB565-56B6-C148-8F65-DD11351F4E8B}" type="slidenum">
              <a:rPr lang="en-US" smtClean="0"/>
              <a:t>22</a:t>
            </a:fld>
            <a:endParaRPr lang="en-US"/>
          </a:p>
        </p:txBody>
      </p:sp>
    </p:spTree>
    <p:extLst>
      <p:ext uri="{BB962C8B-B14F-4D97-AF65-F5344CB8AC3E}">
        <p14:creationId xmlns:p14="http://schemas.microsoft.com/office/powerpoint/2010/main" val="136911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start by briefly describing how MS stars form.</a:t>
            </a:r>
          </a:p>
          <a:p>
            <a:pPr marL="171450" indent="-171450">
              <a:buFont typeface="Arial" panose="020B0604020202020204" pitchFamily="34" charset="0"/>
              <a:buChar char="•"/>
            </a:pPr>
            <a:r>
              <a:rPr lang="en-US" dirty="0"/>
              <a:t>Regions of higher density gravitationally collapse to eventually form stars</a:t>
            </a:r>
          </a:p>
          <a:p>
            <a:pPr marL="171450" indent="-171450">
              <a:buFont typeface="Arial" panose="020B0604020202020204" pitchFamily="34" charset="0"/>
              <a:buChar char="•"/>
            </a:pPr>
            <a:r>
              <a:rPr lang="en-US" dirty="0"/>
              <a:t>Stars reach critical mass and temperature prior to becoming fully degenerate (electron)</a:t>
            </a:r>
          </a:p>
        </p:txBody>
      </p:sp>
      <p:sp>
        <p:nvSpPr>
          <p:cNvPr id="4" name="Slide Number Placeholder 3"/>
          <p:cNvSpPr>
            <a:spLocks noGrp="1"/>
          </p:cNvSpPr>
          <p:nvPr>
            <p:ph type="sldNum" sz="quarter" idx="5"/>
          </p:nvPr>
        </p:nvSpPr>
        <p:spPr/>
        <p:txBody>
          <a:bodyPr/>
          <a:lstStyle/>
          <a:p>
            <a:fld id="{C6CBB565-56B6-C148-8F65-DD11351F4E8B}" type="slidenum">
              <a:rPr lang="en-US" smtClean="0"/>
              <a:t>3</a:t>
            </a:fld>
            <a:endParaRPr lang="en-US"/>
          </a:p>
        </p:txBody>
      </p:sp>
    </p:spTree>
    <p:extLst>
      <p:ext uri="{BB962C8B-B14F-4D97-AF65-F5344CB8AC3E}">
        <p14:creationId xmlns:p14="http://schemas.microsoft.com/office/powerpoint/2010/main" val="3656258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Bolometric magnitude: </a:t>
            </a:r>
            <a:r>
              <a:rPr lang="en-US" sz="1200" b="0" i="0" kern="1200" dirty="0">
                <a:solidFill>
                  <a:schemeClr val="tx1"/>
                </a:solidFill>
                <a:effectLst/>
                <a:latin typeface="+mn-lt"/>
                <a:ea typeface="+mn-ea"/>
                <a:cs typeface="+mn-cs"/>
              </a:rPr>
              <a:t>measure of the total radiation of a star emitted across all </a:t>
            </a:r>
            <a:r>
              <a:rPr lang="en-US" sz="1200" b="1" i="0" u="none" strike="noStrike" kern="1200" dirty="0">
                <a:solidFill>
                  <a:schemeClr val="tx1"/>
                </a:solidFill>
                <a:effectLst/>
                <a:latin typeface="+mn-lt"/>
                <a:ea typeface="+mn-ea"/>
                <a:cs typeface="+mn-cs"/>
                <a:hlinkClick r:id="rId3"/>
              </a:rPr>
              <a:t>wavelengths</a:t>
            </a:r>
            <a:endParaRPr lang="en-US" dirty="0"/>
          </a:p>
        </p:txBody>
      </p:sp>
      <p:sp>
        <p:nvSpPr>
          <p:cNvPr id="4" name="Slide Number Placeholder 3"/>
          <p:cNvSpPr>
            <a:spLocks noGrp="1"/>
          </p:cNvSpPr>
          <p:nvPr>
            <p:ph type="sldNum" sz="quarter" idx="5"/>
          </p:nvPr>
        </p:nvSpPr>
        <p:spPr/>
        <p:txBody>
          <a:bodyPr/>
          <a:lstStyle/>
          <a:p>
            <a:fld id="{C6CBB565-56B6-C148-8F65-DD11351F4E8B}" type="slidenum">
              <a:rPr lang="en-US" smtClean="0"/>
              <a:t>27</a:t>
            </a:fld>
            <a:endParaRPr lang="en-US"/>
          </a:p>
        </p:txBody>
      </p:sp>
    </p:spTree>
    <p:extLst>
      <p:ext uri="{BB962C8B-B14F-4D97-AF65-F5344CB8AC3E}">
        <p14:creationId xmlns:p14="http://schemas.microsoft.com/office/powerpoint/2010/main" val="1686144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it is good for investigating late M type stars and some L type brown dwarfs, GAIA is not the best too for investigating the T and Y dwarf regime since it simply cannot see objects that are so dim.</a:t>
            </a:r>
          </a:p>
        </p:txBody>
      </p:sp>
      <p:sp>
        <p:nvSpPr>
          <p:cNvPr id="4" name="Slide Number Placeholder 3"/>
          <p:cNvSpPr>
            <a:spLocks noGrp="1"/>
          </p:cNvSpPr>
          <p:nvPr>
            <p:ph type="sldNum" sz="quarter" idx="5"/>
          </p:nvPr>
        </p:nvSpPr>
        <p:spPr/>
        <p:txBody>
          <a:bodyPr/>
          <a:lstStyle/>
          <a:p>
            <a:fld id="{C6CBB565-56B6-C148-8F65-DD11351F4E8B}" type="slidenum">
              <a:rPr lang="en-US" smtClean="0"/>
              <a:t>29</a:t>
            </a:fld>
            <a:endParaRPr lang="en-US"/>
          </a:p>
        </p:txBody>
      </p:sp>
    </p:spTree>
    <p:extLst>
      <p:ext uri="{BB962C8B-B14F-4D97-AF65-F5344CB8AC3E}">
        <p14:creationId xmlns:p14="http://schemas.microsoft.com/office/powerpoint/2010/main" val="339888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Stars like the sun and less massive predominately get their energy from the pp-I nuclear fusion chain</a:t>
            </a:r>
          </a:p>
          <a:p>
            <a:pPr marL="171450" indent="-171450">
              <a:buFont typeface="Arial" panose="020B0604020202020204" pitchFamily="34" charset="0"/>
              <a:buChar char="•"/>
            </a:pPr>
            <a:r>
              <a:rPr lang="en-US" dirty="0"/>
              <a:t>CNO cycle dominates energy production for stars 1.3 more massive than the Sun</a:t>
            </a:r>
          </a:p>
          <a:p>
            <a:pPr marL="171450" indent="-171450">
              <a:buFont typeface="Arial" panose="020B0604020202020204" pitchFamily="34" charset="0"/>
              <a:buChar char="•"/>
            </a:pPr>
            <a:r>
              <a:rPr lang="en-US" dirty="0"/>
              <a:t>First stage of pp1 takes ~9 billion years due to being initiated by the weak nuclear force (beta decay)</a:t>
            </a:r>
          </a:p>
          <a:p>
            <a:pPr marL="171450" indent="-171450">
              <a:buFont typeface="Arial" panose="020B0604020202020204" pitchFamily="34" charset="0"/>
              <a:buChar char="•"/>
            </a:pPr>
            <a:r>
              <a:rPr lang="en-US" dirty="0"/>
              <a:t>Second stage occurs very quickly. Deuterium in sun only lasts for ~1 second before fusing to become a helium isotope (due to mediation by strong nuclear force)</a:t>
            </a:r>
          </a:p>
          <a:p>
            <a:pPr marL="171450" indent="-171450">
              <a:buFont typeface="Arial" panose="020B0604020202020204" pitchFamily="34" charset="0"/>
              <a:buChar char="•"/>
            </a:pPr>
            <a:r>
              <a:rPr lang="en-US" dirty="0"/>
              <a:t>Net energy of pp1 chain in ~26.7MeV – energy carried away by the neutrinos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CBB565-56B6-C148-8F65-DD11351F4E8B}" type="slidenum">
              <a:rPr lang="en-US" smtClean="0"/>
              <a:t>4</a:t>
            </a:fld>
            <a:endParaRPr lang="en-US"/>
          </a:p>
        </p:txBody>
      </p:sp>
    </p:spTree>
    <p:extLst>
      <p:ext uri="{BB962C8B-B14F-4D97-AF65-F5344CB8AC3E}">
        <p14:creationId xmlns:p14="http://schemas.microsoft.com/office/powerpoint/2010/main" val="2385694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nuclear reactions (pp chain, CNO) lead to the creation of MS stars ranging in mass, size, brightness, and temperature from spectral type O stars to spectral type M stars.</a:t>
            </a:r>
          </a:p>
          <a:p>
            <a:pPr marL="171450" indent="-171450">
              <a:buFont typeface="Arial" panose="020B0604020202020204" pitchFamily="34" charset="0"/>
              <a:buChar char="•"/>
            </a:pPr>
            <a:r>
              <a:rPr lang="en-US" dirty="0"/>
              <a:t>But what about objects that fall below M type stars?</a:t>
            </a:r>
          </a:p>
        </p:txBody>
      </p:sp>
      <p:sp>
        <p:nvSpPr>
          <p:cNvPr id="4" name="Slide Number Placeholder 3"/>
          <p:cNvSpPr>
            <a:spLocks noGrp="1"/>
          </p:cNvSpPr>
          <p:nvPr>
            <p:ph type="sldNum" sz="quarter" idx="5"/>
          </p:nvPr>
        </p:nvSpPr>
        <p:spPr/>
        <p:txBody>
          <a:bodyPr/>
          <a:lstStyle/>
          <a:p>
            <a:fld id="{C6CBB565-56B6-C148-8F65-DD11351F4E8B}" type="slidenum">
              <a:rPr lang="en-US" smtClean="0"/>
              <a:t>5</a:t>
            </a:fld>
            <a:endParaRPr lang="en-US"/>
          </a:p>
        </p:txBody>
      </p:sp>
    </p:spTree>
    <p:extLst>
      <p:ext uri="{BB962C8B-B14F-4D97-AF65-F5344CB8AC3E}">
        <p14:creationId xmlns:p14="http://schemas.microsoft.com/office/powerpoint/2010/main" val="3425217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Shiv Kumar proposed the existence of “black dwarfs” later coined “brown dwarfs” by Jill Tarter in 1975 to account for the missing mass gap between the least massive stars and most massive planets</a:t>
            </a:r>
          </a:p>
          <a:p>
            <a:pPr marL="171450" indent="-171450">
              <a:buFont typeface="Arial" panose="020B0604020202020204" pitchFamily="34" charset="0"/>
              <a:buChar char="•"/>
            </a:pPr>
            <a:r>
              <a:rPr lang="en-US" dirty="0"/>
              <a:t>Least massive stars are about 8% the mass of the sun (80x the mass of Jupiter) while the most massive planets are at about 13x the mass of Jupiter</a:t>
            </a:r>
          </a:p>
          <a:p>
            <a:pPr marL="171450" indent="-171450">
              <a:buFont typeface="Arial" panose="020B0604020202020204" pitchFamily="34" charset="0"/>
              <a:buChar char="•"/>
            </a:pPr>
            <a:r>
              <a:rPr lang="en-US" dirty="0"/>
              <a:t>Brown dwarfs initially thought to be a solution to the “dark matter problem” at the time. Quickly ruled out as a solution because studying galactic motion and microlensing suggests that dark matter is approximately 30% the density of the universe. Abundances of hydrogen, deuterium and lithium and other primordial elements from the big bang only make up 5% of the density of the universe</a:t>
            </a:r>
          </a:p>
          <a:p>
            <a:pPr marL="171450" indent="-171450">
              <a:buFont typeface="Arial" panose="020B0604020202020204" pitchFamily="34" charset="0"/>
              <a:buChar char="•"/>
            </a:pPr>
            <a:r>
              <a:rPr lang="en-US" dirty="0"/>
              <a:t>Essentially ”failed stars” </a:t>
            </a:r>
          </a:p>
          <a:p>
            <a:pPr marL="171450" indent="-171450">
              <a:buFont typeface="Arial" panose="020B0604020202020204" pitchFamily="34" charset="0"/>
              <a:buChar char="•"/>
            </a:pPr>
            <a:r>
              <a:rPr lang="en-US" dirty="0"/>
              <a:t>Cloud collapses increasing core temperature and core density</a:t>
            </a:r>
          </a:p>
          <a:p>
            <a:pPr marL="628650" lvl="1" indent="-171450">
              <a:buFont typeface="Arial" panose="020B0604020202020204" pitchFamily="34" charset="0"/>
              <a:buChar char="•"/>
            </a:pPr>
            <a:r>
              <a:rPr lang="en-US" dirty="0"/>
              <a:t>Density increases enough to make the electrons degenerate</a:t>
            </a:r>
          </a:p>
          <a:p>
            <a:pPr marL="628650" lvl="1" indent="-171450">
              <a:buFont typeface="Arial" panose="020B0604020202020204" pitchFamily="34" charset="0"/>
              <a:buChar char="•"/>
            </a:pPr>
            <a:r>
              <a:rPr lang="en-US" dirty="0"/>
              <a:t>Degeneracy acts as an energy sink curbing the rise of the core temperature</a:t>
            </a:r>
          </a:p>
          <a:p>
            <a:pPr marL="628650" lvl="1" indent="-171450">
              <a:buFont typeface="Arial" panose="020B0604020202020204" pitchFamily="34" charset="0"/>
              <a:buChar char="•"/>
            </a:pPr>
            <a:r>
              <a:rPr lang="en-US" dirty="0"/>
              <a:t>HSE is achieved and collapse halts when the sum of gas pressure and degeneracy pressure is enough to balance gravitational potential</a:t>
            </a:r>
          </a:p>
          <a:p>
            <a:pPr marL="171450" lvl="0" indent="-171450">
              <a:buFont typeface="Arial" panose="020B0604020202020204" pitchFamily="34" charset="0"/>
              <a:buChar char="•"/>
            </a:pPr>
            <a:r>
              <a:rPr lang="en-US" dirty="0"/>
              <a:t>Energy released in collapse is sufficient to reach hydrogen burning critical temperature for stars leading to sustained hydrogen fusion</a:t>
            </a:r>
          </a:p>
          <a:p>
            <a:pPr marL="171450" lvl="0" indent="-171450">
              <a:buFont typeface="Arial" panose="020B0604020202020204" pitchFamily="34" charset="0"/>
              <a:buChar char="•"/>
            </a:pPr>
            <a:r>
              <a:rPr lang="en-US" dirty="0"/>
              <a:t>Energy released in collapse of brown dwarfs is not sufficient to reach hydrogen burning critical temperature because degeneracy halts the collapse prior to this temperature being reached</a:t>
            </a:r>
          </a:p>
          <a:p>
            <a:pPr marL="171450" lvl="0" indent="-171450">
              <a:buFont typeface="Arial" panose="020B0604020202020204" pitchFamily="34" charset="0"/>
              <a:buChar char="•"/>
            </a:pPr>
            <a:r>
              <a:rPr lang="en-US" dirty="0"/>
              <a:t>Transition objects achieve temporary hydrogen fusion (10^9-10^10 </a:t>
            </a:r>
            <a:r>
              <a:rPr lang="en-US" dirty="0" err="1"/>
              <a:t>yrs</a:t>
            </a:r>
            <a:r>
              <a:rPr lang="en-US" dirty="0"/>
              <a:t>) before degeneracy absorbs a sufficient amount of energy to drop the core below the critical temperature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CBB565-56B6-C148-8F65-DD11351F4E8B}" type="slidenum">
              <a:rPr lang="en-US" smtClean="0"/>
              <a:t>6</a:t>
            </a:fld>
            <a:endParaRPr lang="en-US"/>
          </a:p>
        </p:txBody>
      </p:sp>
    </p:spTree>
    <p:extLst>
      <p:ext uri="{BB962C8B-B14F-4D97-AF65-F5344CB8AC3E}">
        <p14:creationId xmlns:p14="http://schemas.microsoft.com/office/powerpoint/2010/main" val="1101647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Effective temperature: </a:t>
            </a:r>
            <a:r>
              <a:rPr lang="en-US" sz="1200" b="0" i="0" kern="1200" dirty="0">
                <a:solidFill>
                  <a:schemeClr val="tx1"/>
                </a:solidFill>
                <a:effectLst/>
                <a:latin typeface="+mn-lt"/>
                <a:ea typeface="+mn-ea"/>
                <a:cs typeface="+mn-cs"/>
              </a:rPr>
              <a:t>temperature of a black body that would emit the same total amount of flux</a:t>
            </a:r>
            <a:endParaRPr lang="en-US" dirty="0"/>
          </a:p>
          <a:p>
            <a:pPr marL="171450" indent="-171450">
              <a:buFont typeface="Arial" panose="020B0604020202020204" pitchFamily="34" charset="0"/>
              <a:buChar char="•"/>
            </a:pPr>
            <a:r>
              <a:rPr lang="en-US" dirty="0"/>
              <a:t>3 telling plots produced by Burrows et al. (1997) (and </a:t>
            </a:r>
            <a:r>
              <a:rPr lang="en-US" dirty="0" err="1"/>
              <a:t>Chabier</a:t>
            </a:r>
            <a:r>
              <a:rPr lang="en-US" dirty="0"/>
              <a:t> et al. 2000a) describing brown dwarf evolution</a:t>
            </a:r>
          </a:p>
          <a:p>
            <a:pPr marL="171450" indent="-171450">
              <a:buFont typeface="Arial" panose="020B0604020202020204" pitchFamily="34" charset="0"/>
              <a:buChar char="•"/>
            </a:pPr>
            <a:r>
              <a:rPr lang="en-US" dirty="0"/>
              <a:t>Plot 1:</a:t>
            </a:r>
          </a:p>
          <a:p>
            <a:pPr marL="628650" lvl="1" indent="-171450">
              <a:buFont typeface="Arial" panose="020B0604020202020204" pitchFamily="34" charset="0"/>
              <a:buChar char="•"/>
            </a:pPr>
            <a:r>
              <a:rPr lang="en-US" dirty="0"/>
              <a:t>Core temperature evolution for planets, brown dwarfs, and stars</a:t>
            </a:r>
          </a:p>
          <a:p>
            <a:pPr marL="628650" lvl="1" indent="-171450">
              <a:buFont typeface="Arial" panose="020B0604020202020204" pitchFamily="34" charset="0"/>
              <a:buChar char="•"/>
            </a:pPr>
            <a:r>
              <a:rPr lang="en-US" dirty="0"/>
              <a:t>Slight increase in core temperature due to gravitational collapse of cloud.</a:t>
            </a:r>
          </a:p>
          <a:p>
            <a:pPr marL="628650" lvl="1" indent="-171450">
              <a:buFont typeface="Arial" panose="020B0604020202020204" pitchFamily="34" charset="0"/>
              <a:buChar char="•"/>
            </a:pPr>
            <a:r>
              <a:rPr lang="en-US" dirty="0"/>
              <a:t>Temp jumps when deuterium begins fusing</a:t>
            </a:r>
          </a:p>
          <a:p>
            <a:pPr marL="628650" lvl="1" indent="-171450">
              <a:buFont typeface="Arial" panose="020B0604020202020204" pitchFamily="34" charset="0"/>
              <a:buChar char="•"/>
            </a:pPr>
            <a:r>
              <a:rPr lang="en-US" dirty="0"/>
              <a:t>Stars will reach the critical ignition temperature allowing them to sustain a constant temperature while undergoing hydrogen fusion</a:t>
            </a:r>
          </a:p>
          <a:p>
            <a:pPr marL="628650" lvl="1" indent="-171450">
              <a:buFont typeface="Arial" panose="020B0604020202020204" pitchFamily="34" charset="0"/>
              <a:buChar char="•"/>
            </a:pPr>
            <a:r>
              <a:rPr lang="en-US" dirty="0"/>
              <a:t>Brown dwarfs will deplete their deuterium supply then begin to slowly cool down over time.</a:t>
            </a:r>
          </a:p>
          <a:p>
            <a:pPr marL="171450" lvl="0" indent="-171450">
              <a:buFont typeface="Arial" panose="020B0604020202020204" pitchFamily="34" charset="0"/>
              <a:buChar char="•"/>
            </a:pPr>
            <a:r>
              <a:rPr lang="en-US" dirty="0"/>
              <a:t>Plot 2:</a:t>
            </a:r>
          </a:p>
          <a:p>
            <a:pPr marL="628650" lvl="1" indent="-171450">
              <a:buFont typeface="Arial" panose="020B0604020202020204" pitchFamily="34" charset="0"/>
              <a:buChar char="•"/>
            </a:pPr>
            <a:r>
              <a:rPr lang="en-US" dirty="0"/>
              <a:t>Effective temperature evolution (temperature of a blackbody with the same luminosity per surface area as the star)</a:t>
            </a:r>
          </a:p>
          <a:p>
            <a:pPr marL="628650" lvl="1" indent="-171450">
              <a:buFont typeface="Arial" panose="020B0604020202020204" pitchFamily="34" charset="0"/>
              <a:buChar char="•"/>
            </a:pPr>
            <a:r>
              <a:rPr lang="en-US" dirty="0"/>
              <a:t>Brown dwarfs cool over time</a:t>
            </a:r>
          </a:p>
          <a:p>
            <a:pPr marL="628650" lvl="1" indent="-171450">
              <a:buFont typeface="Arial" panose="020B0604020202020204" pitchFamily="34" charset="0"/>
              <a:buChar char="•"/>
            </a:pPr>
            <a:r>
              <a:rPr lang="en-US" dirty="0"/>
              <a:t>Stars will stabilize their effective temperature and not decrease over time</a:t>
            </a:r>
          </a:p>
          <a:p>
            <a:pPr marL="171450" lvl="0" indent="-171450">
              <a:buFont typeface="Arial" panose="020B0604020202020204" pitchFamily="34" charset="0"/>
              <a:buChar char="•"/>
            </a:pPr>
            <a:r>
              <a:rPr lang="en-US" dirty="0"/>
              <a:t>Plot 3:</a:t>
            </a:r>
          </a:p>
          <a:p>
            <a:pPr marL="628650" lvl="1" indent="-171450">
              <a:buFont typeface="Arial" panose="020B0604020202020204" pitchFamily="34" charset="0"/>
              <a:buChar char="•"/>
            </a:pPr>
            <a:r>
              <a:rPr lang="en-US" dirty="0"/>
              <a:t>Nuclear to Total Luminosity Ratio Evolution</a:t>
            </a:r>
          </a:p>
          <a:p>
            <a:pPr marL="628650" lvl="1" indent="-171450">
              <a:buFont typeface="Arial" panose="020B0604020202020204" pitchFamily="34" charset="0"/>
              <a:buChar char="•"/>
            </a:pPr>
            <a:r>
              <a:rPr lang="en-US" dirty="0"/>
              <a:t>Stars and brown dwarfs undergo early deuterium burning (95% of total output luminosity)</a:t>
            </a:r>
          </a:p>
          <a:p>
            <a:pPr marL="628650" lvl="1" indent="-171450">
              <a:buFont typeface="Arial" panose="020B0604020202020204" pitchFamily="34" charset="0"/>
              <a:buChar char="•"/>
            </a:pPr>
            <a:r>
              <a:rPr lang="en-US" dirty="0"/>
              <a:t>Higher mass brown dwarfs don’t begin burning until 1e9-1e10 years and that only accounts for ~40% of total luminosity (rest comes from collapsing cloud)</a:t>
            </a:r>
          </a:p>
          <a:p>
            <a:pPr marL="171450" lvl="0" indent="-171450">
              <a:buFont typeface="Arial" panose="020B0604020202020204" pitchFamily="34" charset="0"/>
              <a:buChar char="•"/>
            </a:pPr>
            <a:r>
              <a:rPr lang="en-US" dirty="0"/>
              <a:t>Studying old objects makes it easier to distinguish brown dwarfs since their properties are much different from stars at these ages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CBB565-56B6-C148-8F65-DD11351F4E8B}" type="slidenum">
              <a:rPr lang="en-US" smtClean="0"/>
              <a:t>7</a:t>
            </a:fld>
            <a:endParaRPr lang="en-US"/>
          </a:p>
        </p:txBody>
      </p:sp>
    </p:spTree>
    <p:extLst>
      <p:ext uri="{BB962C8B-B14F-4D97-AF65-F5344CB8AC3E}">
        <p14:creationId xmlns:p14="http://schemas.microsoft.com/office/powerpoint/2010/main" val="645013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brown dwarfs will undergo early deuterium fusion if they are more massive than the DBMM of 0.012M_sun</a:t>
            </a:r>
          </a:p>
          <a:p>
            <a:pPr marL="171450" indent="-171450">
              <a:buFont typeface="Arial" panose="020B0604020202020204" pitchFamily="34" charset="0"/>
              <a:buChar char="•"/>
            </a:pPr>
            <a:r>
              <a:rPr lang="en-US" dirty="0"/>
              <a:t>Critical temperature for deuterium fusion is less (about 1 order of magnitude) than H fusion making it possible in less massive objects.</a:t>
            </a:r>
          </a:p>
          <a:p>
            <a:pPr marL="171450" indent="-171450">
              <a:buFont typeface="Arial" panose="020B0604020202020204" pitchFamily="34" charset="0"/>
              <a:buChar char="•"/>
            </a:pPr>
            <a:r>
              <a:rPr lang="en-US" dirty="0"/>
              <a:t>Most early luminosity comes from deuterium fusion (0.1-10Myr) or the second reaction of the pp1 chain</a:t>
            </a:r>
          </a:p>
          <a:p>
            <a:pPr marL="171450" indent="-171450">
              <a:buFont typeface="Arial" panose="020B0604020202020204" pitchFamily="34" charset="0"/>
              <a:buChar char="•"/>
            </a:pPr>
            <a:r>
              <a:rPr lang="en-US" dirty="0"/>
              <a:t>Used up quickly because of low relative abundance of deuterium</a:t>
            </a:r>
          </a:p>
        </p:txBody>
      </p:sp>
      <p:sp>
        <p:nvSpPr>
          <p:cNvPr id="4" name="Slide Number Placeholder 3"/>
          <p:cNvSpPr>
            <a:spLocks noGrp="1"/>
          </p:cNvSpPr>
          <p:nvPr>
            <p:ph type="sldNum" sz="quarter" idx="5"/>
          </p:nvPr>
        </p:nvSpPr>
        <p:spPr/>
        <p:txBody>
          <a:bodyPr/>
          <a:lstStyle/>
          <a:p>
            <a:fld id="{C6CBB565-56B6-C148-8F65-DD11351F4E8B}" type="slidenum">
              <a:rPr lang="en-US" smtClean="0"/>
              <a:t>8</a:t>
            </a:fld>
            <a:endParaRPr lang="en-US"/>
          </a:p>
        </p:txBody>
      </p:sp>
    </p:spTree>
    <p:extLst>
      <p:ext uri="{BB962C8B-B14F-4D97-AF65-F5344CB8AC3E}">
        <p14:creationId xmlns:p14="http://schemas.microsoft.com/office/powerpoint/2010/main" val="1714142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presence of lithium fusion is a good indicator for stellar vs. substellar objects</a:t>
            </a:r>
          </a:p>
          <a:p>
            <a:pPr marL="171450" indent="-171450">
              <a:buFont typeface="Arial" panose="020B0604020202020204" pitchFamily="34" charset="0"/>
              <a:buChar char="•"/>
            </a:pPr>
            <a:r>
              <a:rPr lang="en-US" dirty="0"/>
              <a:t>This reaction occurs at a temperature slightly below critical H fusion temperature or with objects of mass M&gt;~0.06M_Sun</a:t>
            </a:r>
          </a:p>
          <a:p>
            <a:pPr marL="171450" indent="-171450">
              <a:buFont typeface="Arial" panose="020B0604020202020204" pitchFamily="34" charset="0"/>
              <a:buChar char="•"/>
            </a:pPr>
            <a:r>
              <a:rPr lang="en-US" dirty="0"/>
              <a:t>Lithium (and deuterium) is completed depleted after ~100Myr due to convection</a:t>
            </a:r>
          </a:p>
          <a:p>
            <a:pPr marL="171450" indent="-171450">
              <a:buFont typeface="Arial" panose="020B0604020202020204" pitchFamily="34" charset="0"/>
              <a:buChar char="•"/>
            </a:pPr>
            <a:r>
              <a:rPr lang="en-US" dirty="0"/>
              <a:t>Density gradient of medium is always greater than density gradient of parcel of material</a:t>
            </a:r>
          </a:p>
          <a:p>
            <a:pPr marL="171450" indent="-171450">
              <a:buFont typeface="Arial" panose="020B0604020202020204" pitchFamily="34" charset="0"/>
              <a:buChar char="•"/>
            </a:pPr>
            <a:r>
              <a:rPr lang="en-US" dirty="0"/>
              <a:t>All brown dwarfs and other objects less massive than roughly 0.5M_sun are fully convective suggesting that all of the present lithium will get cycled through the object and used up</a:t>
            </a:r>
          </a:p>
          <a:p>
            <a:pPr marL="171450" indent="-171450">
              <a:buFont typeface="Arial" panose="020B0604020202020204" pitchFamily="34" charset="0"/>
              <a:buChar char="•"/>
            </a:pPr>
            <a:r>
              <a:rPr lang="en-US" dirty="0"/>
              <a:t>Good test because ensures young and low mass. Stars very quickly use up all helium when hydrogen begins burning.</a:t>
            </a:r>
          </a:p>
          <a:p>
            <a:pPr marL="171450" indent="-171450">
              <a:buFont typeface="Arial" panose="020B0604020202020204" pitchFamily="34" charset="0"/>
              <a:buChar char="•"/>
            </a:pPr>
            <a:r>
              <a:rPr lang="en-US" dirty="0"/>
              <a:t>M6 w/ lithium= brown dwarf or star younger than 140Myr</a:t>
            </a:r>
          </a:p>
          <a:p>
            <a:pPr marL="628650" lvl="1" indent="-171450">
              <a:buFont typeface="Arial" panose="020B0604020202020204" pitchFamily="34" charset="0"/>
              <a:buChar char="•"/>
            </a:pPr>
            <a:r>
              <a:rPr lang="en-US" dirty="0"/>
              <a:t>M6 w/o lithium=star</a:t>
            </a:r>
          </a:p>
          <a:p>
            <a:pPr marL="171450" lvl="0" indent="-171450">
              <a:buFont typeface="Arial" panose="020B0604020202020204" pitchFamily="34" charset="0"/>
              <a:buChar char="•"/>
            </a:pPr>
            <a:r>
              <a:rPr lang="en-US" dirty="0"/>
              <a:t>M8 w/ lithium=brown dwarf younger than 200Myr</a:t>
            </a:r>
          </a:p>
          <a:p>
            <a:pPr marL="628650" lvl="1" indent="-171450">
              <a:buFont typeface="Arial" panose="020B0604020202020204" pitchFamily="34" charset="0"/>
              <a:buChar char="•"/>
            </a:pPr>
            <a:r>
              <a:rPr lang="en-US" dirty="0"/>
              <a:t>M8 w/o lithium=more massive brown dwarf just older than 200Myr or old, low-mass star</a:t>
            </a:r>
          </a:p>
          <a:p>
            <a:pPr marL="171450" indent="-171450">
              <a:buFont typeface="Arial" panose="020B0604020202020204" pitchFamily="34" charset="0"/>
              <a:buChar char="•"/>
            </a:pPr>
            <a:r>
              <a:rPr lang="en-US" dirty="0"/>
              <a:t>Lithium is used up relatively quickly except in objects with low mass and temperature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CBB565-56B6-C148-8F65-DD11351F4E8B}" type="slidenum">
              <a:rPr lang="en-US" smtClean="0"/>
              <a:t>9</a:t>
            </a:fld>
            <a:endParaRPr lang="en-US"/>
          </a:p>
        </p:txBody>
      </p:sp>
    </p:spTree>
    <p:extLst>
      <p:ext uri="{BB962C8B-B14F-4D97-AF65-F5344CB8AC3E}">
        <p14:creationId xmlns:p14="http://schemas.microsoft.com/office/powerpoint/2010/main" val="551180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study of brown dwarf atmospheres is a complex and evolving field</a:t>
            </a:r>
          </a:p>
          <a:p>
            <a:pPr marL="171450" indent="-171450">
              <a:buFont typeface="Arial" panose="020B0604020202020204" pitchFamily="34" charset="0"/>
              <a:buChar char="•"/>
            </a:pPr>
            <a:r>
              <a:rPr lang="en-US" dirty="0"/>
              <a:t>The temperature and pressure conditions of brown dwarfs make them ideal for producing complex molecules</a:t>
            </a:r>
          </a:p>
          <a:p>
            <a:pPr marL="171450" indent="-171450">
              <a:buFont typeface="Arial" panose="020B0604020202020204" pitchFamily="34" charset="0"/>
              <a:buChar char="•"/>
            </a:pPr>
            <a:r>
              <a:rPr lang="en-US" dirty="0"/>
              <a:t>CH4=methane</a:t>
            </a:r>
          </a:p>
          <a:p>
            <a:pPr marL="171450" indent="-171450">
              <a:buFont typeface="Arial" panose="020B0604020202020204" pitchFamily="34" charset="0"/>
              <a:buChar char="•"/>
            </a:pPr>
            <a:r>
              <a:rPr lang="en-US" dirty="0"/>
              <a:t>NH3=ammonia</a:t>
            </a:r>
          </a:p>
          <a:p>
            <a:pPr marL="171450" indent="-171450">
              <a:buFont typeface="Arial" panose="020B0604020202020204" pitchFamily="34" charset="0"/>
              <a:buChar char="•"/>
            </a:pPr>
            <a:r>
              <a:rPr lang="en-US" dirty="0"/>
              <a:t>H2S=hydrogen sulfide</a:t>
            </a:r>
          </a:p>
          <a:p>
            <a:pPr marL="171450" indent="-171450">
              <a:buFont typeface="Arial" panose="020B0604020202020204" pitchFamily="34" charset="0"/>
              <a:buChar char="•"/>
            </a:pPr>
            <a:r>
              <a:rPr lang="en-US" dirty="0"/>
              <a:t>Metal oxides, hydrides, and condensates form in brown dwarfs with lower temperatures making cooler objects even more complex to study</a:t>
            </a:r>
          </a:p>
          <a:p>
            <a:pPr marL="171450" indent="-171450">
              <a:buFont typeface="Arial" panose="020B0604020202020204" pitchFamily="34" charset="0"/>
              <a:buChar char="•"/>
            </a:pPr>
            <a:r>
              <a:rPr lang="en-US" dirty="0"/>
              <a:t>Clouds will form below 2800K and can produce exotic rainout (such as iron rain)</a:t>
            </a:r>
          </a:p>
          <a:p>
            <a:pPr marL="171450" indent="-171450">
              <a:buFont typeface="Arial" panose="020B0604020202020204" pitchFamily="34" charset="0"/>
              <a:buChar char="•"/>
            </a:pPr>
            <a:r>
              <a:rPr lang="en-US" dirty="0"/>
              <a:t>Dust grains are also present in the cooler, upper atmospheres of brown dwarfs (typically no larger than 0.1mm)</a:t>
            </a:r>
          </a:p>
          <a:p>
            <a:pPr marL="628650" lvl="1" indent="-171450">
              <a:buFont typeface="Arial" panose="020B0604020202020204" pitchFamily="34" charset="0"/>
              <a:buChar char="•"/>
            </a:pPr>
            <a:r>
              <a:rPr lang="en-US" dirty="0"/>
              <a:t>Dust impacts opacity which is important for studying the evolution of these objects</a:t>
            </a:r>
          </a:p>
        </p:txBody>
      </p:sp>
      <p:sp>
        <p:nvSpPr>
          <p:cNvPr id="4" name="Slide Number Placeholder 3"/>
          <p:cNvSpPr>
            <a:spLocks noGrp="1"/>
          </p:cNvSpPr>
          <p:nvPr>
            <p:ph type="sldNum" sz="quarter" idx="5"/>
          </p:nvPr>
        </p:nvSpPr>
        <p:spPr/>
        <p:txBody>
          <a:bodyPr/>
          <a:lstStyle/>
          <a:p>
            <a:fld id="{C6CBB565-56B6-C148-8F65-DD11351F4E8B}" type="slidenum">
              <a:rPr lang="en-US" smtClean="0"/>
              <a:t>10</a:t>
            </a:fld>
            <a:endParaRPr lang="en-US"/>
          </a:p>
        </p:txBody>
      </p:sp>
    </p:spTree>
    <p:extLst>
      <p:ext uri="{BB962C8B-B14F-4D97-AF65-F5344CB8AC3E}">
        <p14:creationId xmlns:p14="http://schemas.microsoft.com/office/powerpoint/2010/main" val="57170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61A9-0A72-2D4E-BC9D-D57AFDC06C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32D8BE-3349-4F6F-418D-A6C32DE6BF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D00A18-9BBF-6FA3-B1B0-48EF8FC3751B}"/>
              </a:ext>
            </a:extLst>
          </p:cNvPr>
          <p:cNvSpPr>
            <a:spLocks noGrp="1"/>
          </p:cNvSpPr>
          <p:nvPr>
            <p:ph type="dt" sz="half" idx="10"/>
          </p:nvPr>
        </p:nvSpPr>
        <p:spPr/>
        <p:txBody>
          <a:bodyPr/>
          <a:lstStyle/>
          <a:p>
            <a:fld id="{FAA231B0-98FE-B848-9164-DCFF1A5F1105}" type="datetimeFigureOut">
              <a:rPr lang="en-US" smtClean="0"/>
              <a:t>6/27/22</a:t>
            </a:fld>
            <a:endParaRPr lang="en-US"/>
          </a:p>
        </p:txBody>
      </p:sp>
      <p:sp>
        <p:nvSpPr>
          <p:cNvPr id="5" name="Footer Placeholder 4">
            <a:extLst>
              <a:ext uri="{FF2B5EF4-FFF2-40B4-BE49-F238E27FC236}">
                <a16:creationId xmlns:a16="http://schemas.microsoft.com/office/drawing/2014/main" id="{0DD39063-C0F7-758F-2B9F-7591377807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08EB1D-E702-13AF-E7F9-EDC52C0DF25E}"/>
              </a:ext>
            </a:extLst>
          </p:cNvPr>
          <p:cNvSpPr>
            <a:spLocks noGrp="1"/>
          </p:cNvSpPr>
          <p:nvPr>
            <p:ph type="sldNum" sz="quarter" idx="12"/>
          </p:nvPr>
        </p:nvSpPr>
        <p:spPr/>
        <p:txBody>
          <a:bodyPr/>
          <a:lstStyle/>
          <a:p>
            <a:fld id="{FC3B9A26-78D2-B047-8518-9B41E6C82E00}" type="slidenum">
              <a:rPr lang="en-US" smtClean="0"/>
              <a:t>‹#›</a:t>
            </a:fld>
            <a:endParaRPr lang="en-US"/>
          </a:p>
        </p:txBody>
      </p:sp>
    </p:spTree>
    <p:extLst>
      <p:ext uri="{BB962C8B-B14F-4D97-AF65-F5344CB8AC3E}">
        <p14:creationId xmlns:p14="http://schemas.microsoft.com/office/powerpoint/2010/main" val="1482408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ADC9-5494-EB43-DEDA-9A538E003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224FD2-5C7D-5184-E026-C2B0AC5898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93B5E7-7CD6-81CA-A1F6-67B33D2EE1CD}"/>
              </a:ext>
            </a:extLst>
          </p:cNvPr>
          <p:cNvSpPr>
            <a:spLocks noGrp="1"/>
          </p:cNvSpPr>
          <p:nvPr>
            <p:ph type="dt" sz="half" idx="10"/>
          </p:nvPr>
        </p:nvSpPr>
        <p:spPr/>
        <p:txBody>
          <a:bodyPr/>
          <a:lstStyle/>
          <a:p>
            <a:fld id="{FAA231B0-98FE-B848-9164-DCFF1A5F1105}" type="datetimeFigureOut">
              <a:rPr lang="en-US" smtClean="0"/>
              <a:t>6/27/22</a:t>
            </a:fld>
            <a:endParaRPr lang="en-US"/>
          </a:p>
        </p:txBody>
      </p:sp>
      <p:sp>
        <p:nvSpPr>
          <p:cNvPr id="5" name="Footer Placeholder 4">
            <a:extLst>
              <a:ext uri="{FF2B5EF4-FFF2-40B4-BE49-F238E27FC236}">
                <a16:creationId xmlns:a16="http://schemas.microsoft.com/office/drawing/2014/main" id="{7D192B71-EC1A-7E01-C90F-AEE2EE8DB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9D0B7-2959-8720-1683-05779B987D5D}"/>
              </a:ext>
            </a:extLst>
          </p:cNvPr>
          <p:cNvSpPr>
            <a:spLocks noGrp="1"/>
          </p:cNvSpPr>
          <p:nvPr>
            <p:ph type="sldNum" sz="quarter" idx="12"/>
          </p:nvPr>
        </p:nvSpPr>
        <p:spPr/>
        <p:txBody>
          <a:bodyPr/>
          <a:lstStyle/>
          <a:p>
            <a:fld id="{FC3B9A26-78D2-B047-8518-9B41E6C82E00}" type="slidenum">
              <a:rPr lang="en-US" smtClean="0"/>
              <a:t>‹#›</a:t>
            </a:fld>
            <a:endParaRPr lang="en-US"/>
          </a:p>
        </p:txBody>
      </p:sp>
    </p:spTree>
    <p:extLst>
      <p:ext uri="{BB962C8B-B14F-4D97-AF65-F5344CB8AC3E}">
        <p14:creationId xmlns:p14="http://schemas.microsoft.com/office/powerpoint/2010/main" val="68350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B3F2FF-9BE5-7130-6215-52D399E9D4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7490DF-4CF1-1AE7-F28C-2B37C46F2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7EC1B-8B8F-4377-7D5D-0DF7375A791A}"/>
              </a:ext>
            </a:extLst>
          </p:cNvPr>
          <p:cNvSpPr>
            <a:spLocks noGrp="1"/>
          </p:cNvSpPr>
          <p:nvPr>
            <p:ph type="dt" sz="half" idx="10"/>
          </p:nvPr>
        </p:nvSpPr>
        <p:spPr/>
        <p:txBody>
          <a:bodyPr/>
          <a:lstStyle/>
          <a:p>
            <a:fld id="{FAA231B0-98FE-B848-9164-DCFF1A5F1105}" type="datetimeFigureOut">
              <a:rPr lang="en-US" smtClean="0"/>
              <a:t>6/27/22</a:t>
            </a:fld>
            <a:endParaRPr lang="en-US"/>
          </a:p>
        </p:txBody>
      </p:sp>
      <p:sp>
        <p:nvSpPr>
          <p:cNvPr id="5" name="Footer Placeholder 4">
            <a:extLst>
              <a:ext uri="{FF2B5EF4-FFF2-40B4-BE49-F238E27FC236}">
                <a16:creationId xmlns:a16="http://schemas.microsoft.com/office/drawing/2014/main" id="{765AF57A-A9D2-40CE-88DC-75C44F3ED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F3D60-0023-9DC0-85E7-680C1AA8B82F}"/>
              </a:ext>
            </a:extLst>
          </p:cNvPr>
          <p:cNvSpPr>
            <a:spLocks noGrp="1"/>
          </p:cNvSpPr>
          <p:nvPr>
            <p:ph type="sldNum" sz="quarter" idx="12"/>
          </p:nvPr>
        </p:nvSpPr>
        <p:spPr/>
        <p:txBody>
          <a:bodyPr/>
          <a:lstStyle/>
          <a:p>
            <a:fld id="{FC3B9A26-78D2-B047-8518-9B41E6C82E00}" type="slidenum">
              <a:rPr lang="en-US" smtClean="0"/>
              <a:t>‹#›</a:t>
            </a:fld>
            <a:endParaRPr lang="en-US"/>
          </a:p>
        </p:txBody>
      </p:sp>
    </p:spTree>
    <p:extLst>
      <p:ext uri="{BB962C8B-B14F-4D97-AF65-F5344CB8AC3E}">
        <p14:creationId xmlns:p14="http://schemas.microsoft.com/office/powerpoint/2010/main" val="374691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C2DB0-37D4-E1FD-16F5-1D25FD50F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EEFF2-F45F-B900-F630-6BEF356643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5FB87C-54A1-4E1D-602F-D17E167B5CFC}"/>
              </a:ext>
            </a:extLst>
          </p:cNvPr>
          <p:cNvSpPr>
            <a:spLocks noGrp="1"/>
          </p:cNvSpPr>
          <p:nvPr>
            <p:ph type="dt" sz="half" idx="10"/>
          </p:nvPr>
        </p:nvSpPr>
        <p:spPr/>
        <p:txBody>
          <a:bodyPr/>
          <a:lstStyle/>
          <a:p>
            <a:fld id="{FAA231B0-98FE-B848-9164-DCFF1A5F1105}" type="datetimeFigureOut">
              <a:rPr lang="en-US" smtClean="0"/>
              <a:t>6/27/22</a:t>
            </a:fld>
            <a:endParaRPr lang="en-US"/>
          </a:p>
        </p:txBody>
      </p:sp>
      <p:sp>
        <p:nvSpPr>
          <p:cNvPr id="5" name="Footer Placeholder 4">
            <a:extLst>
              <a:ext uri="{FF2B5EF4-FFF2-40B4-BE49-F238E27FC236}">
                <a16:creationId xmlns:a16="http://schemas.microsoft.com/office/drawing/2014/main" id="{C3EDDE62-6215-66E7-5524-677839236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E0190-538B-8849-DCC4-96B169C355B7}"/>
              </a:ext>
            </a:extLst>
          </p:cNvPr>
          <p:cNvSpPr>
            <a:spLocks noGrp="1"/>
          </p:cNvSpPr>
          <p:nvPr>
            <p:ph type="sldNum" sz="quarter" idx="12"/>
          </p:nvPr>
        </p:nvSpPr>
        <p:spPr/>
        <p:txBody>
          <a:bodyPr/>
          <a:lstStyle/>
          <a:p>
            <a:fld id="{FC3B9A26-78D2-B047-8518-9B41E6C82E00}" type="slidenum">
              <a:rPr lang="en-US" smtClean="0"/>
              <a:t>‹#›</a:t>
            </a:fld>
            <a:endParaRPr lang="en-US"/>
          </a:p>
        </p:txBody>
      </p:sp>
    </p:spTree>
    <p:extLst>
      <p:ext uri="{BB962C8B-B14F-4D97-AF65-F5344CB8AC3E}">
        <p14:creationId xmlns:p14="http://schemas.microsoft.com/office/powerpoint/2010/main" val="72376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6FE32-DCAA-26F1-D1B4-7C19C712D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9E0E51-917A-2F27-5F1F-993659C9C3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CE4BC5-4C60-17AE-1F06-B8E7D8835F8F}"/>
              </a:ext>
            </a:extLst>
          </p:cNvPr>
          <p:cNvSpPr>
            <a:spLocks noGrp="1"/>
          </p:cNvSpPr>
          <p:nvPr>
            <p:ph type="dt" sz="half" idx="10"/>
          </p:nvPr>
        </p:nvSpPr>
        <p:spPr/>
        <p:txBody>
          <a:bodyPr/>
          <a:lstStyle/>
          <a:p>
            <a:fld id="{FAA231B0-98FE-B848-9164-DCFF1A5F1105}" type="datetimeFigureOut">
              <a:rPr lang="en-US" smtClean="0"/>
              <a:t>6/27/22</a:t>
            </a:fld>
            <a:endParaRPr lang="en-US"/>
          </a:p>
        </p:txBody>
      </p:sp>
      <p:sp>
        <p:nvSpPr>
          <p:cNvPr id="5" name="Footer Placeholder 4">
            <a:extLst>
              <a:ext uri="{FF2B5EF4-FFF2-40B4-BE49-F238E27FC236}">
                <a16:creationId xmlns:a16="http://schemas.microsoft.com/office/drawing/2014/main" id="{0CCB0AA3-EAA9-B78D-02AB-77C38ABB6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101BE-173D-B862-09E2-1AAAC00BEB58}"/>
              </a:ext>
            </a:extLst>
          </p:cNvPr>
          <p:cNvSpPr>
            <a:spLocks noGrp="1"/>
          </p:cNvSpPr>
          <p:nvPr>
            <p:ph type="sldNum" sz="quarter" idx="12"/>
          </p:nvPr>
        </p:nvSpPr>
        <p:spPr/>
        <p:txBody>
          <a:bodyPr/>
          <a:lstStyle/>
          <a:p>
            <a:fld id="{FC3B9A26-78D2-B047-8518-9B41E6C82E00}" type="slidenum">
              <a:rPr lang="en-US" smtClean="0"/>
              <a:t>‹#›</a:t>
            </a:fld>
            <a:endParaRPr lang="en-US"/>
          </a:p>
        </p:txBody>
      </p:sp>
    </p:spTree>
    <p:extLst>
      <p:ext uri="{BB962C8B-B14F-4D97-AF65-F5344CB8AC3E}">
        <p14:creationId xmlns:p14="http://schemas.microsoft.com/office/powerpoint/2010/main" val="313961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E26D-D9F0-3F57-1D54-CCB4F810A7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EF115C-B4B8-E817-0BEF-48526A9B78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D6E5CC-8FEF-3806-2138-806002595E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B8A5F2-889F-3147-C28E-D04C802A9EF7}"/>
              </a:ext>
            </a:extLst>
          </p:cNvPr>
          <p:cNvSpPr>
            <a:spLocks noGrp="1"/>
          </p:cNvSpPr>
          <p:nvPr>
            <p:ph type="dt" sz="half" idx="10"/>
          </p:nvPr>
        </p:nvSpPr>
        <p:spPr/>
        <p:txBody>
          <a:bodyPr/>
          <a:lstStyle/>
          <a:p>
            <a:fld id="{FAA231B0-98FE-B848-9164-DCFF1A5F1105}" type="datetimeFigureOut">
              <a:rPr lang="en-US" smtClean="0"/>
              <a:t>6/27/22</a:t>
            </a:fld>
            <a:endParaRPr lang="en-US"/>
          </a:p>
        </p:txBody>
      </p:sp>
      <p:sp>
        <p:nvSpPr>
          <p:cNvPr id="6" name="Footer Placeholder 5">
            <a:extLst>
              <a:ext uri="{FF2B5EF4-FFF2-40B4-BE49-F238E27FC236}">
                <a16:creationId xmlns:a16="http://schemas.microsoft.com/office/drawing/2014/main" id="{7375D31E-E662-6D6A-7B8C-23790764F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CCA81E-0ACE-8418-7284-685445ACF273}"/>
              </a:ext>
            </a:extLst>
          </p:cNvPr>
          <p:cNvSpPr>
            <a:spLocks noGrp="1"/>
          </p:cNvSpPr>
          <p:nvPr>
            <p:ph type="sldNum" sz="quarter" idx="12"/>
          </p:nvPr>
        </p:nvSpPr>
        <p:spPr/>
        <p:txBody>
          <a:bodyPr/>
          <a:lstStyle/>
          <a:p>
            <a:fld id="{FC3B9A26-78D2-B047-8518-9B41E6C82E00}" type="slidenum">
              <a:rPr lang="en-US" smtClean="0"/>
              <a:t>‹#›</a:t>
            </a:fld>
            <a:endParaRPr lang="en-US"/>
          </a:p>
        </p:txBody>
      </p:sp>
    </p:spTree>
    <p:extLst>
      <p:ext uri="{BB962C8B-B14F-4D97-AF65-F5344CB8AC3E}">
        <p14:creationId xmlns:p14="http://schemas.microsoft.com/office/powerpoint/2010/main" val="1910648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E13DF-39CF-C9DF-61E6-B39091F94D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FD795E-127F-B5F8-2CCB-F75EDE5D91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E2DA22-E2A0-6CE2-6E23-03889386A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355F4B-E043-3982-BDB8-5A94465520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DADEEC-6D77-3BF1-0444-B67FF591F1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CD2928-CF6E-FE31-970D-58603FE859B2}"/>
              </a:ext>
            </a:extLst>
          </p:cNvPr>
          <p:cNvSpPr>
            <a:spLocks noGrp="1"/>
          </p:cNvSpPr>
          <p:nvPr>
            <p:ph type="dt" sz="half" idx="10"/>
          </p:nvPr>
        </p:nvSpPr>
        <p:spPr/>
        <p:txBody>
          <a:bodyPr/>
          <a:lstStyle/>
          <a:p>
            <a:fld id="{FAA231B0-98FE-B848-9164-DCFF1A5F1105}" type="datetimeFigureOut">
              <a:rPr lang="en-US" smtClean="0"/>
              <a:t>6/27/22</a:t>
            </a:fld>
            <a:endParaRPr lang="en-US"/>
          </a:p>
        </p:txBody>
      </p:sp>
      <p:sp>
        <p:nvSpPr>
          <p:cNvPr id="8" name="Footer Placeholder 7">
            <a:extLst>
              <a:ext uri="{FF2B5EF4-FFF2-40B4-BE49-F238E27FC236}">
                <a16:creationId xmlns:a16="http://schemas.microsoft.com/office/drawing/2014/main" id="{1AE51383-E9A8-6F16-1BF6-AE7B1DCEAD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ACB01D-1F3B-5BEC-7964-949DDBE87878}"/>
              </a:ext>
            </a:extLst>
          </p:cNvPr>
          <p:cNvSpPr>
            <a:spLocks noGrp="1"/>
          </p:cNvSpPr>
          <p:nvPr>
            <p:ph type="sldNum" sz="quarter" idx="12"/>
          </p:nvPr>
        </p:nvSpPr>
        <p:spPr/>
        <p:txBody>
          <a:bodyPr/>
          <a:lstStyle/>
          <a:p>
            <a:fld id="{FC3B9A26-78D2-B047-8518-9B41E6C82E00}" type="slidenum">
              <a:rPr lang="en-US" smtClean="0"/>
              <a:t>‹#›</a:t>
            </a:fld>
            <a:endParaRPr lang="en-US"/>
          </a:p>
        </p:txBody>
      </p:sp>
    </p:spTree>
    <p:extLst>
      <p:ext uri="{BB962C8B-B14F-4D97-AF65-F5344CB8AC3E}">
        <p14:creationId xmlns:p14="http://schemas.microsoft.com/office/powerpoint/2010/main" val="341245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5C96-A7B2-DD6C-749A-A270487B19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A8B7AB-BD7C-4AB8-7879-4EDAA1FDC26E}"/>
              </a:ext>
            </a:extLst>
          </p:cNvPr>
          <p:cNvSpPr>
            <a:spLocks noGrp="1"/>
          </p:cNvSpPr>
          <p:nvPr>
            <p:ph type="dt" sz="half" idx="10"/>
          </p:nvPr>
        </p:nvSpPr>
        <p:spPr/>
        <p:txBody>
          <a:bodyPr/>
          <a:lstStyle/>
          <a:p>
            <a:fld id="{FAA231B0-98FE-B848-9164-DCFF1A5F1105}" type="datetimeFigureOut">
              <a:rPr lang="en-US" smtClean="0"/>
              <a:t>6/27/22</a:t>
            </a:fld>
            <a:endParaRPr lang="en-US"/>
          </a:p>
        </p:txBody>
      </p:sp>
      <p:sp>
        <p:nvSpPr>
          <p:cNvPr id="4" name="Footer Placeholder 3">
            <a:extLst>
              <a:ext uri="{FF2B5EF4-FFF2-40B4-BE49-F238E27FC236}">
                <a16:creationId xmlns:a16="http://schemas.microsoft.com/office/drawing/2014/main" id="{CFA1B8F0-4948-A4D0-ABC9-F58BE1C0EE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E9A999-2619-DA11-A0C8-4CB0120C7300}"/>
              </a:ext>
            </a:extLst>
          </p:cNvPr>
          <p:cNvSpPr>
            <a:spLocks noGrp="1"/>
          </p:cNvSpPr>
          <p:nvPr>
            <p:ph type="sldNum" sz="quarter" idx="12"/>
          </p:nvPr>
        </p:nvSpPr>
        <p:spPr/>
        <p:txBody>
          <a:bodyPr/>
          <a:lstStyle/>
          <a:p>
            <a:fld id="{FC3B9A26-78D2-B047-8518-9B41E6C82E00}" type="slidenum">
              <a:rPr lang="en-US" smtClean="0"/>
              <a:t>‹#›</a:t>
            </a:fld>
            <a:endParaRPr lang="en-US"/>
          </a:p>
        </p:txBody>
      </p:sp>
    </p:spTree>
    <p:extLst>
      <p:ext uri="{BB962C8B-B14F-4D97-AF65-F5344CB8AC3E}">
        <p14:creationId xmlns:p14="http://schemas.microsoft.com/office/powerpoint/2010/main" val="1362327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E87295-99C4-404F-1F7A-D337D2F85C02}"/>
              </a:ext>
            </a:extLst>
          </p:cNvPr>
          <p:cNvSpPr>
            <a:spLocks noGrp="1"/>
          </p:cNvSpPr>
          <p:nvPr>
            <p:ph type="dt" sz="half" idx="10"/>
          </p:nvPr>
        </p:nvSpPr>
        <p:spPr/>
        <p:txBody>
          <a:bodyPr/>
          <a:lstStyle/>
          <a:p>
            <a:fld id="{FAA231B0-98FE-B848-9164-DCFF1A5F1105}" type="datetimeFigureOut">
              <a:rPr lang="en-US" smtClean="0"/>
              <a:t>6/27/22</a:t>
            </a:fld>
            <a:endParaRPr lang="en-US"/>
          </a:p>
        </p:txBody>
      </p:sp>
      <p:sp>
        <p:nvSpPr>
          <p:cNvPr id="3" name="Footer Placeholder 2">
            <a:extLst>
              <a:ext uri="{FF2B5EF4-FFF2-40B4-BE49-F238E27FC236}">
                <a16:creationId xmlns:a16="http://schemas.microsoft.com/office/drawing/2014/main" id="{D56B614B-EAA7-B7CE-7B9B-870E5B02AC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9FD3A0-2B45-1EAB-E30A-6906EF91CFAD}"/>
              </a:ext>
            </a:extLst>
          </p:cNvPr>
          <p:cNvSpPr>
            <a:spLocks noGrp="1"/>
          </p:cNvSpPr>
          <p:nvPr>
            <p:ph type="sldNum" sz="quarter" idx="12"/>
          </p:nvPr>
        </p:nvSpPr>
        <p:spPr/>
        <p:txBody>
          <a:bodyPr/>
          <a:lstStyle/>
          <a:p>
            <a:fld id="{FC3B9A26-78D2-B047-8518-9B41E6C82E00}" type="slidenum">
              <a:rPr lang="en-US" smtClean="0"/>
              <a:t>‹#›</a:t>
            </a:fld>
            <a:endParaRPr lang="en-US"/>
          </a:p>
        </p:txBody>
      </p:sp>
    </p:spTree>
    <p:extLst>
      <p:ext uri="{BB962C8B-B14F-4D97-AF65-F5344CB8AC3E}">
        <p14:creationId xmlns:p14="http://schemas.microsoft.com/office/powerpoint/2010/main" val="1976062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5915A-BF20-8C85-DA13-08F47A16A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6EF065-C9AB-23A1-EDBA-3084A0FE9E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7A6E84-95BF-B322-B0A5-043DD523F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25E852-6DC3-2BAE-5962-A41056F873E3}"/>
              </a:ext>
            </a:extLst>
          </p:cNvPr>
          <p:cNvSpPr>
            <a:spLocks noGrp="1"/>
          </p:cNvSpPr>
          <p:nvPr>
            <p:ph type="dt" sz="half" idx="10"/>
          </p:nvPr>
        </p:nvSpPr>
        <p:spPr/>
        <p:txBody>
          <a:bodyPr/>
          <a:lstStyle/>
          <a:p>
            <a:fld id="{FAA231B0-98FE-B848-9164-DCFF1A5F1105}" type="datetimeFigureOut">
              <a:rPr lang="en-US" smtClean="0"/>
              <a:t>6/27/22</a:t>
            </a:fld>
            <a:endParaRPr lang="en-US"/>
          </a:p>
        </p:txBody>
      </p:sp>
      <p:sp>
        <p:nvSpPr>
          <p:cNvPr id="6" name="Footer Placeholder 5">
            <a:extLst>
              <a:ext uri="{FF2B5EF4-FFF2-40B4-BE49-F238E27FC236}">
                <a16:creationId xmlns:a16="http://schemas.microsoft.com/office/drawing/2014/main" id="{5FE45EED-75D8-3516-3E6C-C48F3B192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6545B7-8793-1212-0B46-63BFF5CF8C8A}"/>
              </a:ext>
            </a:extLst>
          </p:cNvPr>
          <p:cNvSpPr>
            <a:spLocks noGrp="1"/>
          </p:cNvSpPr>
          <p:nvPr>
            <p:ph type="sldNum" sz="quarter" idx="12"/>
          </p:nvPr>
        </p:nvSpPr>
        <p:spPr/>
        <p:txBody>
          <a:bodyPr/>
          <a:lstStyle/>
          <a:p>
            <a:fld id="{FC3B9A26-78D2-B047-8518-9B41E6C82E00}" type="slidenum">
              <a:rPr lang="en-US" smtClean="0"/>
              <a:t>‹#›</a:t>
            </a:fld>
            <a:endParaRPr lang="en-US"/>
          </a:p>
        </p:txBody>
      </p:sp>
    </p:spTree>
    <p:extLst>
      <p:ext uri="{BB962C8B-B14F-4D97-AF65-F5344CB8AC3E}">
        <p14:creationId xmlns:p14="http://schemas.microsoft.com/office/powerpoint/2010/main" val="1124001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784E4-637B-961B-CCB2-68419A33B9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33F286-7365-41C5-D5F4-835BDB2C60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75CA77-B8F3-F7F2-6444-4B7F7F6069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ADE2F8-A695-6F9E-5D94-34895398DFC8}"/>
              </a:ext>
            </a:extLst>
          </p:cNvPr>
          <p:cNvSpPr>
            <a:spLocks noGrp="1"/>
          </p:cNvSpPr>
          <p:nvPr>
            <p:ph type="dt" sz="half" idx="10"/>
          </p:nvPr>
        </p:nvSpPr>
        <p:spPr/>
        <p:txBody>
          <a:bodyPr/>
          <a:lstStyle/>
          <a:p>
            <a:fld id="{FAA231B0-98FE-B848-9164-DCFF1A5F1105}" type="datetimeFigureOut">
              <a:rPr lang="en-US" smtClean="0"/>
              <a:t>6/27/22</a:t>
            </a:fld>
            <a:endParaRPr lang="en-US"/>
          </a:p>
        </p:txBody>
      </p:sp>
      <p:sp>
        <p:nvSpPr>
          <p:cNvPr id="6" name="Footer Placeholder 5">
            <a:extLst>
              <a:ext uri="{FF2B5EF4-FFF2-40B4-BE49-F238E27FC236}">
                <a16:creationId xmlns:a16="http://schemas.microsoft.com/office/drawing/2014/main" id="{E73634A1-60D8-7B20-BC02-65A05EB4D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F564C-272A-F85C-75BA-3CF8F0701923}"/>
              </a:ext>
            </a:extLst>
          </p:cNvPr>
          <p:cNvSpPr>
            <a:spLocks noGrp="1"/>
          </p:cNvSpPr>
          <p:nvPr>
            <p:ph type="sldNum" sz="quarter" idx="12"/>
          </p:nvPr>
        </p:nvSpPr>
        <p:spPr/>
        <p:txBody>
          <a:bodyPr/>
          <a:lstStyle/>
          <a:p>
            <a:fld id="{FC3B9A26-78D2-B047-8518-9B41E6C82E00}" type="slidenum">
              <a:rPr lang="en-US" smtClean="0"/>
              <a:t>‹#›</a:t>
            </a:fld>
            <a:endParaRPr lang="en-US"/>
          </a:p>
        </p:txBody>
      </p:sp>
    </p:spTree>
    <p:extLst>
      <p:ext uri="{BB962C8B-B14F-4D97-AF65-F5344CB8AC3E}">
        <p14:creationId xmlns:p14="http://schemas.microsoft.com/office/powerpoint/2010/main" val="958027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7215C6-8648-5FD2-D675-96BF2057CF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AF003B-7F65-64A5-4BD2-4622E6CDEB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AF717-12FA-CF78-F4ED-35BBB67CF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231B0-98FE-B848-9164-DCFF1A5F1105}" type="datetimeFigureOut">
              <a:rPr lang="en-US" smtClean="0"/>
              <a:t>6/27/22</a:t>
            </a:fld>
            <a:endParaRPr lang="en-US"/>
          </a:p>
        </p:txBody>
      </p:sp>
      <p:sp>
        <p:nvSpPr>
          <p:cNvPr id="5" name="Footer Placeholder 4">
            <a:extLst>
              <a:ext uri="{FF2B5EF4-FFF2-40B4-BE49-F238E27FC236}">
                <a16:creationId xmlns:a16="http://schemas.microsoft.com/office/drawing/2014/main" id="{384A2C64-124B-5527-2B54-EDAAE869CD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4C1CE7-8D30-AB94-E3C5-1FD6D3C05C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B9A26-78D2-B047-8518-9B41E6C82E00}" type="slidenum">
              <a:rPr lang="en-US" smtClean="0"/>
              <a:t>‹#›</a:t>
            </a:fld>
            <a:endParaRPr lang="en-US"/>
          </a:p>
        </p:txBody>
      </p:sp>
    </p:spTree>
    <p:extLst>
      <p:ext uri="{BB962C8B-B14F-4D97-AF65-F5344CB8AC3E}">
        <p14:creationId xmlns:p14="http://schemas.microsoft.com/office/powerpoint/2010/main" val="142863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bzQUNCleS3o?start=12&amp;feature=oembed" TargetMode="External"/><Relationship Id="rId5" Type="http://schemas.openxmlformats.org/officeDocument/2006/relationships/image" Target="../media/image33.jpe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hyperlink" Target="https://www.youtube.com/redirect?event=video_description&amp;redir_token=QUFFLUhqbk0wMlhpTDVHM3ktRy1FYnFpdE9zb0ViNF9GQXxBQ3Jtc0ttZlpLLVo3bUZfLUxMTVZSNy14TFI5Nnd2c3JHYThibzdaTnJYbG1UaDVHRGZnM0ctZUVVaG9uZ3AxS01NZ1E1UjlOc3gtLU1zaFJtbFY5YUEtcGZxMXg3QmJxakRkYW5NRFhBQkxFMlNLQ1FDcWJmbw&amp;q=http%3A%2F%2Fwww.astro.ex.ac.uk%2Fpeople%2Fmbate%2FResearch%2FCluster%2Fcluster500RT.html&amp;v=_c7rNfiQdjI" TargetMode="External"/><Relationship Id="rId2" Type="http://schemas.openxmlformats.org/officeDocument/2006/relationships/slideLayout" Target="../slideLayouts/slideLayout2.xml"/><Relationship Id="rId1" Type="http://schemas.openxmlformats.org/officeDocument/2006/relationships/video" Target="https://www.youtube.com/embed/_c7rNfiQdjI?feature=oembed" TargetMode="Externa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81D6-2030-85CA-448B-DD1AD33867DF}"/>
              </a:ext>
            </a:extLst>
          </p:cNvPr>
          <p:cNvSpPr>
            <a:spLocks noGrp="1"/>
          </p:cNvSpPr>
          <p:nvPr>
            <p:ph type="ctrTitle"/>
          </p:nvPr>
        </p:nvSpPr>
        <p:spPr/>
        <p:txBody>
          <a:bodyPr>
            <a:noAutofit/>
          </a:bodyPr>
          <a:lstStyle/>
          <a:p>
            <a:r>
              <a:rPr lang="en-US" sz="4000" b="1">
                <a:latin typeface="Times New Roman" panose="02020603050405020304" pitchFamily="18" charset="0"/>
                <a:cs typeface="Times New Roman" panose="02020603050405020304" pitchFamily="18" charset="0"/>
              </a:rPr>
              <a:t>The Establishment of the Luminosity Function for Brown Dwarf Candidates</a:t>
            </a:r>
            <a:br>
              <a:rPr lang="en-US" sz="4000" b="1">
                <a:latin typeface="Times New Roman" panose="02020603050405020304" pitchFamily="18" charset="0"/>
                <a:cs typeface="Times New Roman" panose="02020603050405020304" pitchFamily="18" charset="0"/>
              </a:rPr>
            </a:br>
            <a:r>
              <a:rPr lang="en-US" sz="4000" b="1">
                <a:latin typeface="Times New Roman" panose="02020603050405020304" pitchFamily="18" charset="0"/>
                <a:cs typeface="Times New Roman" panose="02020603050405020304" pitchFamily="18" charset="0"/>
              </a:rPr>
              <a:t>In </a:t>
            </a:r>
            <a:r>
              <a:rPr lang="en-US" sz="4000" b="1" i="1">
                <a:latin typeface="Times New Roman" panose="02020603050405020304" pitchFamily="18" charset="0"/>
                <a:cs typeface="Times New Roman" panose="02020603050405020304" pitchFamily="18" charset="0"/>
              </a:rPr>
              <a:t>GAIA</a:t>
            </a:r>
            <a:r>
              <a:rPr lang="en-US" sz="4000" b="1">
                <a:latin typeface="Times New Roman" panose="02020603050405020304" pitchFamily="18" charset="0"/>
                <a:cs typeface="Times New Roman" panose="02020603050405020304" pitchFamily="18" charset="0"/>
              </a:rPr>
              <a:t> Early Data Release 3</a:t>
            </a:r>
            <a:endParaRPr lang="en-US"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2B507C9-EBB0-AF1D-4796-C33ABF16DF2E}"/>
              </a:ext>
            </a:extLst>
          </p:cNvPr>
          <p:cNvSpPr>
            <a:spLocks noGrp="1"/>
          </p:cNvSpPr>
          <p:nvPr>
            <p:ph type="subTitle" idx="1"/>
          </p:nvPr>
        </p:nvSpPr>
        <p:spPr>
          <a:xfrm>
            <a:off x="1524000" y="3602038"/>
            <a:ext cx="9144000" cy="2387600"/>
          </a:xfrm>
        </p:spPr>
        <p:txBody>
          <a:bodyPr>
            <a:normAutofit fontScale="85000" lnSpcReduction="20000"/>
          </a:bodyPr>
          <a:lstStyle/>
          <a:p>
            <a:r>
              <a:rPr lang="en-US"/>
              <a:t>Dylan Hilligoss</a:t>
            </a:r>
          </a:p>
          <a:p>
            <a:r>
              <a:rPr lang="en-US"/>
              <a:t>Masters Thesis in Physics</a:t>
            </a:r>
          </a:p>
          <a:p>
            <a:r>
              <a:rPr lang="en-US"/>
              <a:t>University of Delaware</a:t>
            </a:r>
          </a:p>
          <a:p>
            <a:pPr algn="l"/>
            <a:endParaRPr lang="en-US"/>
          </a:p>
          <a:p>
            <a:r>
              <a:rPr lang="en-US"/>
              <a:t>Advisor: Prof. J. Gizis</a:t>
            </a:r>
          </a:p>
          <a:p>
            <a:r>
              <a:rPr lang="en-US"/>
              <a:t>Department of Physics and Astronomy</a:t>
            </a:r>
          </a:p>
          <a:p>
            <a:r>
              <a:rPr lang="en-US"/>
              <a:t>University of Delaware</a:t>
            </a:r>
            <a:endParaRPr lang="en-US" dirty="0"/>
          </a:p>
        </p:txBody>
      </p:sp>
      <p:pic>
        <p:nvPicPr>
          <p:cNvPr id="1026" name="Picture 2" descr="University of Delaware - FIRE">
            <a:extLst>
              <a:ext uri="{FF2B5EF4-FFF2-40B4-BE49-F238E27FC236}">
                <a16:creationId xmlns:a16="http://schemas.microsoft.com/office/drawing/2014/main" id="{BDCB6D9F-437C-527A-5685-5F8D1A9BD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488" y="5443069"/>
            <a:ext cx="1306512" cy="130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919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D114-83DF-4F84-A0B3-22453AB99806}"/>
              </a:ext>
            </a:extLst>
          </p:cNvPr>
          <p:cNvSpPr>
            <a:spLocks noGrp="1"/>
          </p:cNvSpPr>
          <p:nvPr>
            <p:ph type="title"/>
          </p:nvPr>
        </p:nvSpPr>
        <p:spPr/>
        <p:txBody>
          <a:bodyPr/>
          <a:lstStyle/>
          <a:p>
            <a:r>
              <a:rPr lang="en-US" dirty="0"/>
              <a:t>Atmospheres</a:t>
            </a:r>
          </a:p>
        </p:txBody>
      </p:sp>
      <p:sp>
        <p:nvSpPr>
          <p:cNvPr id="3" name="Content Placeholder 2">
            <a:extLst>
              <a:ext uri="{FF2B5EF4-FFF2-40B4-BE49-F238E27FC236}">
                <a16:creationId xmlns:a16="http://schemas.microsoft.com/office/drawing/2014/main" id="{8B9CE94C-A1BF-AA8A-49CA-444E4EAEC31B}"/>
              </a:ext>
            </a:extLst>
          </p:cNvPr>
          <p:cNvSpPr>
            <a:spLocks noGrp="1"/>
          </p:cNvSpPr>
          <p:nvPr>
            <p:ph idx="1"/>
          </p:nvPr>
        </p:nvSpPr>
        <p:spPr/>
        <p:txBody>
          <a:bodyPr>
            <a:normAutofit fontScale="77500" lnSpcReduction="20000"/>
          </a:bodyPr>
          <a:lstStyle/>
          <a:p>
            <a:r>
              <a:rPr lang="en-US" dirty="0"/>
              <a:t>Effective temperatures between 3000 K-100 K</a:t>
            </a:r>
          </a:p>
          <a:p>
            <a:r>
              <a:rPr lang="en-US" dirty="0"/>
              <a:t>Pressures between 10 bar – 0.1 bar</a:t>
            </a:r>
          </a:p>
          <a:p>
            <a:r>
              <a:rPr lang="en-US" dirty="0"/>
              <a:t>Ideal conditions for molecule production</a:t>
            </a:r>
          </a:p>
          <a:p>
            <a:r>
              <a:rPr lang="en-US" dirty="0"/>
              <a:t>Most abundant molecules:</a:t>
            </a:r>
          </a:p>
          <a:p>
            <a:pPr marL="0" indent="0">
              <a:buNone/>
            </a:pPr>
            <a:endParaRPr lang="en-US" dirty="0"/>
          </a:p>
          <a:p>
            <a:endParaRPr lang="en-US" dirty="0"/>
          </a:p>
          <a:p>
            <a:endParaRPr lang="en-US" dirty="0"/>
          </a:p>
          <a:p>
            <a:endParaRPr lang="en-US" dirty="0"/>
          </a:p>
          <a:p>
            <a:endParaRPr lang="en-US" dirty="0"/>
          </a:p>
          <a:p>
            <a:endParaRPr lang="en-US" dirty="0"/>
          </a:p>
          <a:p>
            <a:r>
              <a:rPr lang="en-US" dirty="0"/>
              <a:t>Cloud formation and rainout below ~2800K</a:t>
            </a:r>
          </a:p>
          <a:p>
            <a:r>
              <a:rPr lang="en-US" dirty="0"/>
              <a:t>Dust grains</a:t>
            </a:r>
          </a:p>
          <a:p>
            <a:endParaRPr lang="en-US" dirty="0"/>
          </a:p>
        </p:txBody>
      </p:sp>
      <p:sp>
        <p:nvSpPr>
          <p:cNvPr id="4" name="TextBox 3">
            <a:extLst>
              <a:ext uri="{FF2B5EF4-FFF2-40B4-BE49-F238E27FC236}">
                <a16:creationId xmlns:a16="http://schemas.microsoft.com/office/drawing/2014/main" id="{921D955F-E7FC-B2C2-5304-9A9A35F18D38}"/>
              </a:ext>
            </a:extLst>
          </p:cNvPr>
          <p:cNvSpPr txBox="1"/>
          <p:nvPr/>
        </p:nvSpPr>
        <p:spPr>
          <a:xfrm>
            <a:off x="838200" y="3316265"/>
            <a:ext cx="6614787" cy="2031325"/>
          </a:xfrm>
          <a:prstGeom prst="rect">
            <a:avLst/>
          </a:prstGeom>
          <a:noFill/>
        </p:spPr>
        <p:txBody>
          <a:bodyPr wrap="square" numCol="2" rtlCol="0">
            <a:spAutoFit/>
          </a:bodyPr>
          <a:lstStyle/>
          <a:p>
            <a:pPr marL="742950" lvl="1" indent="-285750">
              <a:buFont typeface="Arial" panose="020B0604020202020204" pitchFamily="34" charset="0"/>
              <a:buChar char="•"/>
            </a:pPr>
            <a:r>
              <a:rPr lang="en-US" dirty="0"/>
              <a:t>H</a:t>
            </a:r>
            <a:r>
              <a:rPr lang="en-US" baseline="-25000" dirty="0"/>
              <a:t>2</a:t>
            </a:r>
          </a:p>
          <a:p>
            <a:pPr marL="742950" lvl="1" indent="-285750">
              <a:buFont typeface="Arial" panose="020B0604020202020204" pitchFamily="34" charset="0"/>
              <a:buChar char="•"/>
            </a:pPr>
            <a:r>
              <a:rPr lang="en-US" dirty="0"/>
              <a:t>H</a:t>
            </a:r>
            <a:r>
              <a:rPr lang="en-US" baseline="-25000" dirty="0"/>
              <a:t>2</a:t>
            </a:r>
            <a:r>
              <a:rPr lang="en-US" dirty="0"/>
              <a:t>O</a:t>
            </a:r>
          </a:p>
          <a:p>
            <a:pPr marL="742950" lvl="1" indent="-285750">
              <a:buFont typeface="Arial" panose="020B0604020202020204" pitchFamily="34" charset="0"/>
              <a:buChar char="•"/>
            </a:pPr>
            <a:r>
              <a:rPr lang="en-US" dirty="0"/>
              <a:t>CO</a:t>
            </a:r>
          </a:p>
          <a:p>
            <a:pPr marL="742950" lvl="1" indent="-285750">
              <a:buFont typeface="Arial" panose="020B0604020202020204" pitchFamily="34" charset="0"/>
              <a:buChar char="•"/>
            </a:pPr>
            <a:r>
              <a:rPr lang="en-US" dirty="0"/>
              <a:t>CH</a:t>
            </a:r>
            <a:r>
              <a:rPr lang="en-US" baseline="-25000" dirty="0"/>
              <a:t>4</a:t>
            </a:r>
          </a:p>
          <a:p>
            <a:pPr marL="742950" lvl="1" indent="-285750">
              <a:buFont typeface="Arial" panose="020B0604020202020204" pitchFamily="34" charset="0"/>
              <a:buChar char="•"/>
            </a:pPr>
            <a:r>
              <a:rPr lang="en-US" dirty="0"/>
              <a:t>N</a:t>
            </a:r>
            <a:r>
              <a:rPr lang="en-US" baseline="-25000" dirty="0"/>
              <a:t>2</a:t>
            </a:r>
          </a:p>
          <a:p>
            <a:pPr marL="742950" lvl="1" indent="-285750">
              <a:buFont typeface="Arial" panose="020B0604020202020204" pitchFamily="34" charset="0"/>
              <a:buChar char="•"/>
            </a:pPr>
            <a:r>
              <a:rPr lang="en-US" dirty="0"/>
              <a:t>NH</a:t>
            </a:r>
            <a:r>
              <a:rPr lang="en-US" baseline="-25000" dirty="0"/>
              <a:t>3</a:t>
            </a:r>
          </a:p>
          <a:p>
            <a:pPr marL="742950" lvl="1" indent="-285750">
              <a:buFont typeface="Arial" panose="020B0604020202020204" pitchFamily="34" charset="0"/>
              <a:buChar char="•"/>
            </a:pPr>
            <a:r>
              <a:rPr lang="en-US" dirty="0"/>
              <a:t>H</a:t>
            </a:r>
            <a:r>
              <a:rPr lang="en-US" baseline="-25000" dirty="0"/>
              <a:t>2</a:t>
            </a:r>
            <a:r>
              <a:rPr lang="en-US" dirty="0"/>
              <a:t>S</a:t>
            </a:r>
          </a:p>
          <a:p>
            <a:pPr marL="742950" lvl="1" indent="-285750">
              <a:buFont typeface="Arial" panose="020B0604020202020204" pitchFamily="34" charset="0"/>
              <a:buChar char="•"/>
            </a:pPr>
            <a:r>
              <a:rPr lang="en-US" dirty="0"/>
              <a:t>Metal Oxides (VO, </a:t>
            </a:r>
            <a:r>
              <a:rPr lang="en-US" dirty="0" err="1"/>
              <a:t>TiO</a:t>
            </a:r>
            <a:r>
              <a:rPr lang="en-US" dirty="0"/>
              <a:t>)</a:t>
            </a:r>
          </a:p>
          <a:p>
            <a:pPr marL="742950" lvl="1" indent="-285750">
              <a:buFont typeface="Arial" panose="020B0604020202020204" pitchFamily="34" charset="0"/>
              <a:buChar char="•"/>
            </a:pPr>
            <a:r>
              <a:rPr lang="en-US" dirty="0"/>
              <a:t>Hydrides (</a:t>
            </a:r>
            <a:r>
              <a:rPr lang="en-US" dirty="0" err="1"/>
              <a:t>FeH</a:t>
            </a:r>
            <a:r>
              <a:rPr lang="en-US" dirty="0"/>
              <a:t>, </a:t>
            </a:r>
            <a:r>
              <a:rPr lang="en-US" dirty="0" err="1"/>
              <a:t>CaH</a:t>
            </a:r>
            <a:r>
              <a:rPr lang="en-US" dirty="0"/>
              <a:t>, </a:t>
            </a:r>
            <a:r>
              <a:rPr lang="en-US" dirty="0" err="1"/>
              <a:t>MgH</a:t>
            </a:r>
            <a:r>
              <a:rPr lang="en-US" dirty="0"/>
              <a:t>)</a:t>
            </a:r>
          </a:p>
          <a:p>
            <a:pPr marL="742950" lvl="1" indent="-285750">
              <a:buFont typeface="Arial" panose="020B0604020202020204" pitchFamily="34" charset="0"/>
              <a:buChar char="•"/>
            </a:pPr>
            <a:r>
              <a:rPr lang="en-US" dirty="0"/>
              <a:t>Condensates (Fe, CaTiO</a:t>
            </a:r>
            <a:r>
              <a:rPr lang="en-US" baseline="-25000" dirty="0"/>
              <a:t>3</a:t>
            </a:r>
            <a:r>
              <a:rPr lang="en-US" dirty="0">
                <a:effectLst/>
              </a:rPr>
              <a:t>)</a:t>
            </a:r>
            <a:endParaRPr lang="en-US" dirty="0"/>
          </a:p>
          <a:p>
            <a:endParaRPr lang="en-US" dirty="0"/>
          </a:p>
        </p:txBody>
      </p:sp>
      <p:pic>
        <p:nvPicPr>
          <p:cNvPr id="8194" name="Picture 2" descr="NASA's Webb Telescope to Investigate Mysterious Brown Dwarfs | NASA">
            <a:extLst>
              <a:ext uri="{FF2B5EF4-FFF2-40B4-BE49-F238E27FC236}">
                <a16:creationId xmlns:a16="http://schemas.microsoft.com/office/drawing/2014/main" id="{CA4937BF-1618-4B95-3F8A-9B6B15BEE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126" y="1397696"/>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793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EE071-92E3-98A9-9BB7-53E86D3DD83D}"/>
              </a:ext>
            </a:extLst>
          </p:cNvPr>
          <p:cNvSpPr>
            <a:spLocks noGrp="1"/>
          </p:cNvSpPr>
          <p:nvPr>
            <p:ph type="title"/>
          </p:nvPr>
        </p:nvSpPr>
        <p:spPr/>
        <p:txBody>
          <a:bodyPr/>
          <a:lstStyle/>
          <a:p>
            <a:r>
              <a:rPr lang="en-US" dirty="0"/>
              <a:t>Life &amp; Evolution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896BD3-E5BD-EE45-BD91-7524D1A145E5}"/>
                  </a:ext>
                </a:extLst>
              </p:cNvPr>
              <p:cNvSpPr>
                <a:spLocks noGrp="1"/>
              </p:cNvSpPr>
              <p:nvPr>
                <p:ph idx="1"/>
              </p:nvPr>
            </p:nvSpPr>
            <p:spPr/>
            <p:txBody>
              <a:bodyPr/>
              <a:lstStyle/>
              <a:p>
                <a:r>
                  <a:rPr lang="en-US" dirty="0"/>
                  <a:t>Luminosity steadily decreases</a:t>
                </a:r>
              </a:p>
              <a:p>
                <a:r>
                  <a:rPr lang="en-US" dirty="0"/>
                  <a:t>Brown dwarfs have similar radii,</a:t>
                </a:r>
              </a:p>
              <a:p>
                <a:pPr marL="0" indent="0">
                  <a:buNone/>
                </a:pPr>
                <a:r>
                  <a:rPr lang="en-US" dirty="0"/>
                  <a:t> independent of mass</a:t>
                </a:r>
              </a:p>
              <a:p>
                <a:r>
                  <a:rPr lang="en-US"/>
                  <a:t>Coulomb “Barrier” </a:t>
                </a:r>
                <a:r>
                  <a:rPr lang="en-US" dirty="0"/>
                  <a:t>vs. Electron </a:t>
                </a:r>
              </a:p>
              <a:p>
                <a:pPr marL="0" indent="0">
                  <a:buNone/>
                </a:pPr>
                <a:r>
                  <a:rPr lang="en-US" dirty="0"/>
                  <a:t>Degeneracy</a:t>
                </a:r>
              </a:p>
              <a:p>
                <a:pPr lvl="1"/>
                <a:r>
                  <a:rPr lang="en-US" dirty="0"/>
                  <a:t>CB -&gt; </a:t>
                </a:r>
                <a14:m>
                  <m:oMath xmlns:m="http://schemas.openxmlformats.org/officeDocument/2006/math">
                    <m:r>
                      <a:rPr lang="en-US" i="1"/>
                      <m:t>𝑅</m:t>
                    </m:r>
                    <m:r>
                      <a:rPr lang="en-US" i="1"/>
                      <m:t>∝</m:t>
                    </m:r>
                    <m:sSup>
                      <m:sSupPr>
                        <m:ctrlPr>
                          <a:rPr lang="en-US" i="1"/>
                        </m:ctrlPr>
                      </m:sSupPr>
                      <m:e>
                        <m:r>
                          <a:rPr lang="en-US" i="1"/>
                          <m:t>𝑀</m:t>
                        </m:r>
                      </m:e>
                      <m:sup>
                        <m:f>
                          <m:fPr>
                            <m:ctrlPr>
                              <a:rPr lang="en-US" i="1"/>
                            </m:ctrlPr>
                          </m:fPr>
                          <m:num>
                            <m:r>
                              <a:rPr lang="en-US" i="1"/>
                              <m:t>1</m:t>
                            </m:r>
                          </m:num>
                          <m:den>
                            <m:r>
                              <a:rPr lang="en-US" i="1"/>
                              <m:t>3</m:t>
                            </m:r>
                          </m:den>
                        </m:f>
                      </m:sup>
                    </m:sSup>
                  </m:oMath>
                </a14:m>
                <a:r>
                  <a:rPr lang="en-US" dirty="0">
                    <a:effectLst/>
                  </a:rPr>
                  <a:t> </a:t>
                </a:r>
              </a:p>
              <a:p>
                <a:pPr lvl="1"/>
                <a:r>
                  <a:rPr lang="en-US" dirty="0"/>
                  <a:t>ED -&gt; </a:t>
                </a:r>
                <a14:m>
                  <m:oMath xmlns:m="http://schemas.openxmlformats.org/officeDocument/2006/math">
                    <m:r>
                      <a:rPr lang="en-US" i="1"/>
                      <m:t>𝑅</m:t>
                    </m:r>
                    <m:r>
                      <a:rPr lang="en-US" i="1"/>
                      <m:t>∝</m:t>
                    </m:r>
                    <m:sSup>
                      <m:sSupPr>
                        <m:ctrlPr>
                          <a:rPr lang="en-US" i="1"/>
                        </m:ctrlPr>
                      </m:sSupPr>
                      <m:e>
                        <m:r>
                          <a:rPr lang="en-US" i="1"/>
                          <m:t>𝑀</m:t>
                        </m:r>
                      </m:e>
                      <m:sup>
                        <m:r>
                          <a:rPr lang="en-US" b="0" i="1" smtClean="0">
                            <a:latin typeface="Cambria Math" panose="02040503050406030204" pitchFamily="18" charset="0"/>
                          </a:rPr>
                          <m:t>−</m:t>
                        </m:r>
                        <m:f>
                          <m:fPr>
                            <m:ctrlPr>
                              <a:rPr lang="en-US" i="1"/>
                            </m:ctrlPr>
                          </m:fPr>
                          <m:num>
                            <m:r>
                              <a:rPr lang="en-US" i="1"/>
                              <m:t>1</m:t>
                            </m:r>
                          </m:num>
                          <m:den>
                            <m:r>
                              <a:rPr lang="en-US" i="1"/>
                              <m:t>3</m:t>
                            </m:r>
                          </m:den>
                        </m:f>
                      </m:sup>
                    </m:sSup>
                  </m:oMath>
                </a14:m>
                <a:r>
                  <a:rPr lang="en-US" dirty="0">
                    <a:effectLst/>
                  </a:rPr>
                  <a:t> </a:t>
                </a:r>
                <a:endParaRPr lang="en-US" dirty="0"/>
              </a:p>
            </p:txBody>
          </p:sp>
        </mc:Choice>
        <mc:Fallback>
          <p:sp>
            <p:nvSpPr>
              <p:cNvPr id="3" name="Content Placeholder 2">
                <a:extLst>
                  <a:ext uri="{FF2B5EF4-FFF2-40B4-BE49-F238E27FC236}">
                    <a16:creationId xmlns:a16="http://schemas.microsoft.com/office/drawing/2014/main" id="{9C896BD3-E5BD-EE45-BD91-7524D1A145E5}"/>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pic>
        <p:nvPicPr>
          <p:cNvPr id="4" name="Picture 3" descr="Chart, histogram&#10;&#10;Description automatically generated">
            <a:extLst>
              <a:ext uri="{FF2B5EF4-FFF2-40B4-BE49-F238E27FC236}">
                <a16:creationId xmlns:a16="http://schemas.microsoft.com/office/drawing/2014/main" id="{13A04B94-367C-5B24-B06F-F90185D384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871655" y="-421758"/>
            <a:ext cx="3508468" cy="4575439"/>
          </a:xfrm>
          <a:prstGeom prst="rect">
            <a:avLst/>
          </a:prstGeom>
          <a:noFill/>
          <a:ln>
            <a:noFill/>
          </a:ln>
        </p:spPr>
      </p:pic>
      <p:pic>
        <p:nvPicPr>
          <p:cNvPr id="5" name="Picture 4" descr="Chart, histogram&#10;&#10;Description automatically generated">
            <a:extLst>
              <a:ext uri="{FF2B5EF4-FFF2-40B4-BE49-F238E27FC236}">
                <a16:creationId xmlns:a16="http://schemas.microsoft.com/office/drawing/2014/main" id="{706B3243-43AB-51FA-331E-66500C4D14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169" y="3635311"/>
            <a:ext cx="4753012" cy="3222689"/>
          </a:xfrm>
          <a:prstGeom prst="rect">
            <a:avLst/>
          </a:prstGeom>
        </p:spPr>
      </p:pic>
      <p:sp>
        <p:nvSpPr>
          <p:cNvPr id="6" name="TextBox 5">
            <a:extLst>
              <a:ext uri="{FF2B5EF4-FFF2-40B4-BE49-F238E27FC236}">
                <a16:creationId xmlns:a16="http://schemas.microsoft.com/office/drawing/2014/main" id="{0F03C713-D60F-8598-5C94-D0F6F80E4117}"/>
              </a:ext>
            </a:extLst>
          </p:cNvPr>
          <p:cNvSpPr txBox="1"/>
          <p:nvPr/>
        </p:nvSpPr>
        <p:spPr>
          <a:xfrm>
            <a:off x="10589499" y="3437143"/>
            <a:ext cx="1791222" cy="250521"/>
          </a:xfrm>
          <a:prstGeom prst="rect">
            <a:avLst/>
          </a:prstGeom>
          <a:noFill/>
        </p:spPr>
        <p:txBody>
          <a:bodyPr wrap="square" rtlCol="0">
            <a:spAutoFit/>
          </a:bodyPr>
          <a:lstStyle/>
          <a:p>
            <a:r>
              <a:rPr lang="en-US" sz="1000" dirty="0"/>
              <a:t>Source: Burrows et al. (2001)</a:t>
            </a:r>
          </a:p>
        </p:txBody>
      </p:sp>
    </p:spTree>
    <p:extLst>
      <p:ext uri="{BB962C8B-B14F-4D97-AF65-F5344CB8AC3E}">
        <p14:creationId xmlns:p14="http://schemas.microsoft.com/office/powerpoint/2010/main" val="3300399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46AD-1E33-6679-B387-8C39EBF0E1C3}"/>
              </a:ext>
            </a:extLst>
          </p:cNvPr>
          <p:cNvSpPr>
            <a:spLocks noGrp="1"/>
          </p:cNvSpPr>
          <p:nvPr>
            <p:ph type="title"/>
          </p:nvPr>
        </p:nvSpPr>
        <p:spPr/>
        <p:txBody>
          <a:bodyPr/>
          <a:lstStyle/>
          <a:p>
            <a:r>
              <a:rPr lang="en-US" dirty="0"/>
              <a:t>Analytic Evolutionary Equations</a:t>
            </a:r>
          </a:p>
        </p:txBody>
      </p:sp>
      <p:sp>
        <p:nvSpPr>
          <p:cNvPr id="3" name="Content Placeholder 2">
            <a:extLst>
              <a:ext uri="{FF2B5EF4-FFF2-40B4-BE49-F238E27FC236}">
                <a16:creationId xmlns:a16="http://schemas.microsoft.com/office/drawing/2014/main" id="{E03EF799-41B1-75D8-5032-8B37AC9580DE}"/>
              </a:ext>
            </a:extLst>
          </p:cNvPr>
          <p:cNvSpPr>
            <a:spLocks noGrp="1"/>
          </p:cNvSpPr>
          <p:nvPr>
            <p:ph idx="1"/>
          </p:nvPr>
        </p:nvSpPr>
        <p:spPr/>
        <p:txBody>
          <a:bodyPr/>
          <a:lstStyle/>
          <a:p>
            <a:r>
              <a:rPr lang="en-US" dirty="0"/>
              <a:t>Brown dwarfs can be treated as polytropic</a:t>
            </a:r>
          </a:p>
          <a:p>
            <a:r>
              <a:rPr lang="en-US" dirty="0"/>
              <a:t>Burrows &amp; Liebert (1993), Marley et al. (1996), Burrows et al. (2001), and </a:t>
            </a:r>
            <a:r>
              <a:rPr lang="en-US" dirty="0" err="1"/>
              <a:t>Auddy</a:t>
            </a:r>
            <a:r>
              <a:rPr lang="en-US" dirty="0"/>
              <a:t> et al. (2016)</a:t>
            </a:r>
            <a:r>
              <a:rPr lang="en-US" dirty="0">
                <a:effectLst/>
              </a:rPr>
              <a:t> derive analytical expressions describing brown dwarf evolution:</a:t>
            </a:r>
            <a:endParaRPr lang="en-US"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DB8E0160-C1FE-56F2-D36C-35BD79B59CD1}"/>
                  </a:ext>
                </a:extLst>
              </p:cNvPr>
              <p:cNvSpPr/>
              <p:nvPr/>
            </p:nvSpPr>
            <p:spPr>
              <a:xfrm>
                <a:off x="588723" y="3661617"/>
                <a:ext cx="6789108" cy="76937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𝐿</m:t>
                      </m:r>
                      <m:r>
                        <a:rPr lang="en-US" i="0">
                          <a:latin typeface="Cambria Math" panose="02040503050406030204" pitchFamily="18" charset="0"/>
                        </a:rPr>
                        <m:t> ~ </m:t>
                      </m:r>
                      <m:r>
                        <a:rPr lang="en-US" b="0" i="0" smtClean="0">
                          <a:latin typeface="Cambria Math" panose="02040503050406030204" pitchFamily="18" charset="0"/>
                        </a:rPr>
                        <m:t>4</m:t>
                      </m:r>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−5</m:t>
                          </m:r>
                        </m:sup>
                      </m:sSup>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m:t>
                          </m:r>
                        </m:sub>
                      </m:sSub>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𝑡</m:t>
                                  </m:r>
                                </m:num>
                                <m:den>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9</m:t>
                                      </m:r>
                                    </m:sup>
                                  </m:sSup>
                                  <m:r>
                                    <m:rPr>
                                      <m:sty m:val="p"/>
                                    </m:rPr>
                                    <a:rPr lang="en-US" i="0">
                                      <a:latin typeface="Cambria Math" panose="02040503050406030204" pitchFamily="18" charset="0"/>
                                    </a:rPr>
                                    <m:t>yr</m:t>
                                  </m:r>
                                </m:den>
                              </m:f>
                            </m:e>
                          </m:d>
                        </m:e>
                        <m:sup>
                          <m:r>
                            <a:rPr lang="en-US" i="0">
                              <a:latin typeface="Cambria Math" panose="02040503050406030204" pitchFamily="18" charset="0"/>
                            </a:rPr>
                            <m:t>−1.3</m:t>
                          </m:r>
                        </m:sup>
                      </m:sSup>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𝑀</m:t>
                                  </m:r>
                                </m:num>
                                <m:den>
                                  <m:r>
                                    <a:rPr lang="en-US" i="0">
                                      <a:latin typeface="Cambria Math" panose="02040503050406030204" pitchFamily="18" charset="0"/>
                                    </a:rPr>
                                    <m:t>0.05</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𝑀</m:t>
                                      </m:r>
                                    </m:e>
                                    <m:sub>
                                      <m:r>
                                        <a:rPr lang="en-US" i="0">
                                          <a:latin typeface="Cambria Math" panose="02040503050406030204" pitchFamily="18" charset="0"/>
                                        </a:rPr>
                                        <m:t>⊙</m:t>
                                      </m:r>
                                    </m:sub>
                                  </m:sSub>
                                </m:den>
                              </m:f>
                            </m:e>
                          </m:d>
                        </m:e>
                        <m:sup>
                          <m:r>
                            <a:rPr lang="en-US" i="0">
                              <a:latin typeface="Cambria Math" panose="02040503050406030204" pitchFamily="18" charset="0"/>
                            </a:rPr>
                            <m:t>2.64</m:t>
                          </m:r>
                        </m:sup>
                      </m:sSup>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𝑅</m:t>
                                      </m:r>
                                    </m:sub>
                                  </m:sSub>
                                </m:num>
                                <m:den>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−2</m:t>
                                      </m:r>
                                    </m:sup>
                                  </m:sSup>
                                  <m:r>
                                    <m:rPr>
                                      <m:sty m:val="p"/>
                                    </m:rPr>
                                    <a:rPr lang="en-US" i="0">
                                      <a:latin typeface="Cambria Math" panose="02040503050406030204" pitchFamily="18" charset="0"/>
                                    </a:rPr>
                                    <m:t>c</m:t>
                                  </m:r>
                                  <m:sSup>
                                    <m:sSupPr>
                                      <m:ctrlPr>
                                        <a:rPr lang="en-US" i="1">
                                          <a:solidFill>
                                            <a:srgbClr val="836967"/>
                                          </a:solidFill>
                                          <a:latin typeface="Cambria Math" panose="02040503050406030204" pitchFamily="18" charset="0"/>
                                        </a:rPr>
                                      </m:ctrlPr>
                                    </m:sSupPr>
                                    <m:e>
                                      <m:r>
                                        <m:rPr>
                                          <m:sty m:val="p"/>
                                        </m:rPr>
                                        <a:rPr lang="en-US" i="0">
                                          <a:latin typeface="Cambria Math" panose="02040503050406030204" pitchFamily="18" charset="0"/>
                                        </a:rPr>
                                        <m:t>m</m:t>
                                      </m:r>
                                    </m:e>
                                    <m:sup>
                                      <m:r>
                                        <a:rPr lang="en-US" i="0">
                                          <a:latin typeface="Cambria Math" panose="02040503050406030204" pitchFamily="18" charset="0"/>
                                        </a:rPr>
                                        <m:t>2</m:t>
                                      </m:r>
                                    </m:sup>
                                  </m:sSup>
                                  <m:r>
                                    <a:rPr lang="en-US" b="0" i="1" smtClean="0">
                                      <a:latin typeface="Cambria Math" panose="02040503050406030204" pitchFamily="18" charset="0"/>
                                    </a:rPr>
                                    <m:t> </m:t>
                                  </m:r>
                                  <m:r>
                                    <m:rPr>
                                      <m:sty m:val="p"/>
                                    </m:rPr>
                                    <a:rPr lang="en-US" i="0">
                                      <a:latin typeface="Cambria Math" panose="02040503050406030204" pitchFamily="18" charset="0"/>
                                    </a:rPr>
                                    <m:t>g</m:t>
                                  </m:r>
                                  <m:sSup>
                                    <m:sSupPr>
                                      <m:ctrlPr>
                                        <a:rPr lang="en-US" i="1">
                                          <a:solidFill>
                                            <a:srgbClr val="836967"/>
                                          </a:solidFill>
                                          <a:latin typeface="Cambria Math" panose="02040503050406030204" pitchFamily="18" charset="0"/>
                                        </a:rPr>
                                      </m:ctrlPr>
                                    </m:sSupPr>
                                    <m:e>
                                      <m:r>
                                        <a:rPr lang="en-US" b="0" i="0" smtClean="0">
                                          <a:solidFill>
                                            <a:srgbClr val="836967"/>
                                          </a:solidFill>
                                          <a:latin typeface="Cambria Math" panose="02040503050406030204" pitchFamily="18" charset="0"/>
                                        </a:rPr>
                                        <m:t> </m:t>
                                      </m:r>
                                      <m:r>
                                        <m:rPr>
                                          <m:sty m:val="p"/>
                                        </m:rPr>
                                        <a:rPr lang="en-US" i="0">
                                          <a:latin typeface="Cambria Math" panose="02040503050406030204" pitchFamily="18" charset="0"/>
                                        </a:rPr>
                                        <m:t>m</m:t>
                                      </m:r>
                                    </m:e>
                                    <m:sup>
                                      <m:r>
                                        <a:rPr lang="en-US" i="0">
                                          <a:latin typeface="Cambria Math" panose="02040503050406030204" pitchFamily="18" charset="0"/>
                                        </a:rPr>
                                        <m:t>−1</m:t>
                                      </m:r>
                                    </m:sup>
                                  </m:sSup>
                                </m:den>
                              </m:f>
                            </m:e>
                          </m:d>
                        </m:e>
                        <m:sup>
                          <m:r>
                            <a:rPr lang="en-US" i="0">
                              <a:latin typeface="Cambria Math" panose="02040503050406030204" pitchFamily="18" charset="0"/>
                            </a:rPr>
                            <m:t>0.35</m:t>
                          </m:r>
                        </m:sup>
                      </m:sSup>
                    </m:oMath>
                  </m:oMathPara>
                </a14:m>
                <a:endParaRPr lang="en-US" dirty="0"/>
              </a:p>
            </p:txBody>
          </p:sp>
        </mc:Choice>
        <mc:Fallback>
          <p:sp>
            <p:nvSpPr>
              <p:cNvPr id="5" name="Rectangle 4">
                <a:extLst>
                  <a:ext uri="{FF2B5EF4-FFF2-40B4-BE49-F238E27FC236}">
                    <a16:creationId xmlns:a16="http://schemas.microsoft.com/office/drawing/2014/main" id="{DB8E0160-C1FE-56F2-D36C-35BD79B59CD1}"/>
                  </a:ext>
                </a:extLst>
              </p:cNvPr>
              <p:cNvSpPr>
                <a:spLocks noRot="1" noChangeAspect="1" noMove="1" noResize="1" noEditPoints="1" noAdjustHandles="1" noChangeArrowheads="1" noChangeShapeType="1" noTextEdit="1"/>
              </p:cNvSpPr>
              <p:nvPr/>
            </p:nvSpPr>
            <p:spPr>
              <a:xfrm>
                <a:off x="588723" y="3661617"/>
                <a:ext cx="6789108" cy="769378"/>
              </a:xfrm>
              <a:prstGeom prst="rect">
                <a:avLst/>
              </a:prstGeom>
              <a:blipFill>
                <a:blip r:embed="rId3"/>
                <a:stretch>
                  <a:fillRect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F6A9D86B-5254-5366-E7C9-04ACAC95B99C}"/>
                  </a:ext>
                </a:extLst>
              </p:cNvPr>
              <p:cNvSpPr/>
              <p:nvPr/>
            </p:nvSpPr>
            <p:spPr>
              <a:xfrm>
                <a:off x="750084" y="4565932"/>
                <a:ext cx="6545958" cy="76937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mtClean="0">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𝑒𝑓𝑓</m:t>
                          </m:r>
                        </m:sub>
                      </m:sSub>
                      <m:r>
                        <a:rPr lang="en-US" i="0">
                          <a:latin typeface="Cambria Math" panose="02040503050406030204" pitchFamily="18" charset="0"/>
                        </a:rPr>
                        <m:t> ~ 1550</m:t>
                      </m:r>
                      <m:r>
                        <m:rPr>
                          <m:sty m:val="p"/>
                        </m:rPr>
                        <a:rPr lang="en-US" i="0">
                          <a:latin typeface="Cambria Math" panose="02040503050406030204" pitchFamily="18" charset="0"/>
                        </a:rPr>
                        <m:t>K</m:t>
                      </m:r>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𝑡</m:t>
                                  </m:r>
                                </m:num>
                                <m:den>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9</m:t>
                                      </m:r>
                                    </m:sup>
                                  </m:sSup>
                                  <m:r>
                                    <m:rPr>
                                      <m:sty m:val="p"/>
                                    </m:rPr>
                                    <a:rPr lang="en-US" i="0">
                                      <a:latin typeface="Cambria Math" panose="02040503050406030204" pitchFamily="18" charset="0"/>
                                    </a:rPr>
                                    <m:t>yr</m:t>
                                  </m:r>
                                </m:den>
                              </m:f>
                            </m:e>
                          </m:d>
                        </m:e>
                        <m:sup>
                          <m:r>
                            <a:rPr lang="en-US" i="0">
                              <a:latin typeface="Cambria Math" panose="02040503050406030204" pitchFamily="18" charset="0"/>
                            </a:rPr>
                            <m:t>−0.32</m:t>
                          </m:r>
                        </m:sup>
                      </m:sSup>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𝑀</m:t>
                                  </m:r>
                                </m:num>
                                <m:den>
                                  <m:r>
                                    <a:rPr lang="en-US" i="0">
                                      <a:latin typeface="Cambria Math" panose="02040503050406030204" pitchFamily="18" charset="0"/>
                                    </a:rPr>
                                    <m:t>0.05</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𝑀</m:t>
                                      </m:r>
                                    </m:e>
                                    <m:sub>
                                      <m:r>
                                        <a:rPr lang="en-US" i="0">
                                          <a:latin typeface="Cambria Math" panose="02040503050406030204" pitchFamily="18" charset="0"/>
                                        </a:rPr>
                                        <m:t>⊙</m:t>
                                      </m:r>
                                    </m:sub>
                                  </m:sSub>
                                </m:den>
                              </m:f>
                            </m:e>
                          </m:d>
                        </m:e>
                        <m:sup>
                          <m:r>
                            <a:rPr lang="en-US" i="0">
                              <a:latin typeface="Cambria Math" panose="02040503050406030204" pitchFamily="18" charset="0"/>
                            </a:rPr>
                            <m:t>0.83</m:t>
                          </m:r>
                        </m:sup>
                      </m:sSup>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𝑅</m:t>
                                      </m:r>
                                    </m:sub>
                                  </m:sSub>
                                </m:num>
                                <m:den>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−2</m:t>
                                      </m:r>
                                    </m:sup>
                                  </m:sSup>
                                  <m:r>
                                    <m:rPr>
                                      <m:sty m:val="p"/>
                                    </m:rPr>
                                    <a:rPr lang="en-US" i="0">
                                      <a:latin typeface="Cambria Math" panose="02040503050406030204" pitchFamily="18" charset="0"/>
                                    </a:rPr>
                                    <m:t>c</m:t>
                                  </m:r>
                                  <m:sSup>
                                    <m:sSupPr>
                                      <m:ctrlPr>
                                        <a:rPr lang="en-US" i="1">
                                          <a:solidFill>
                                            <a:srgbClr val="836967"/>
                                          </a:solidFill>
                                          <a:latin typeface="Cambria Math" panose="02040503050406030204" pitchFamily="18" charset="0"/>
                                        </a:rPr>
                                      </m:ctrlPr>
                                    </m:sSupPr>
                                    <m:e>
                                      <m:r>
                                        <m:rPr>
                                          <m:sty m:val="p"/>
                                        </m:rPr>
                                        <a:rPr lang="en-US" i="0">
                                          <a:latin typeface="Cambria Math" panose="02040503050406030204" pitchFamily="18" charset="0"/>
                                        </a:rPr>
                                        <m:t>m</m:t>
                                      </m:r>
                                    </m:e>
                                    <m:sup>
                                      <m:r>
                                        <a:rPr lang="en-US" i="0">
                                          <a:latin typeface="Cambria Math" panose="02040503050406030204" pitchFamily="18" charset="0"/>
                                        </a:rPr>
                                        <m:t>2</m:t>
                                      </m:r>
                                    </m:sup>
                                  </m:sSup>
                                  <m:r>
                                    <a:rPr lang="en-US" b="0" i="0" smtClean="0">
                                      <a:latin typeface="Cambria Math" panose="02040503050406030204" pitchFamily="18" charset="0"/>
                                    </a:rPr>
                                    <m:t> </m:t>
                                  </m:r>
                                  <m:r>
                                    <m:rPr>
                                      <m:sty m:val="p"/>
                                    </m:rPr>
                                    <a:rPr lang="en-US" i="0">
                                      <a:latin typeface="Cambria Math" panose="02040503050406030204" pitchFamily="18" charset="0"/>
                                    </a:rPr>
                                    <m:t>g</m:t>
                                  </m:r>
                                  <m:sSup>
                                    <m:sSupPr>
                                      <m:ctrlPr>
                                        <a:rPr lang="en-US" i="1">
                                          <a:solidFill>
                                            <a:srgbClr val="836967"/>
                                          </a:solidFill>
                                          <a:latin typeface="Cambria Math" panose="02040503050406030204" pitchFamily="18" charset="0"/>
                                        </a:rPr>
                                      </m:ctrlPr>
                                    </m:sSupPr>
                                    <m:e>
                                      <m:r>
                                        <a:rPr lang="en-US" b="0" i="0" smtClean="0">
                                          <a:solidFill>
                                            <a:srgbClr val="836967"/>
                                          </a:solidFill>
                                          <a:latin typeface="Cambria Math" panose="02040503050406030204" pitchFamily="18" charset="0"/>
                                        </a:rPr>
                                        <m:t> </m:t>
                                      </m:r>
                                      <m:r>
                                        <m:rPr>
                                          <m:sty m:val="p"/>
                                        </m:rPr>
                                        <a:rPr lang="en-US" i="0">
                                          <a:latin typeface="Cambria Math" panose="02040503050406030204" pitchFamily="18" charset="0"/>
                                        </a:rPr>
                                        <m:t>m</m:t>
                                      </m:r>
                                    </m:e>
                                    <m:sup>
                                      <m:r>
                                        <a:rPr lang="en-US" i="0">
                                          <a:latin typeface="Cambria Math" panose="02040503050406030204" pitchFamily="18" charset="0"/>
                                        </a:rPr>
                                        <m:t>−1</m:t>
                                      </m:r>
                                    </m:sup>
                                  </m:sSup>
                                </m:den>
                              </m:f>
                            </m:e>
                          </m:d>
                        </m:e>
                        <m:sup>
                          <m:r>
                            <a:rPr lang="en-US" i="0">
                              <a:latin typeface="Cambria Math" panose="02040503050406030204" pitchFamily="18" charset="0"/>
                            </a:rPr>
                            <m:t>0.088</m:t>
                          </m:r>
                        </m:sup>
                      </m:sSup>
                    </m:oMath>
                  </m:oMathPara>
                </a14:m>
                <a:endParaRPr lang="en-US" dirty="0"/>
              </a:p>
            </p:txBody>
          </p:sp>
        </mc:Choice>
        <mc:Fallback>
          <p:sp>
            <p:nvSpPr>
              <p:cNvPr id="6" name="Rectangle 5">
                <a:extLst>
                  <a:ext uri="{FF2B5EF4-FFF2-40B4-BE49-F238E27FC236}">
                    <a16:creationId xmlns:a16="http://schemas.microsoft.com/office/drawing/2014/main" id="{F6A9D86B-5254-5366-E7C9-04ACAC95B99C}"/>
                  </a:ext>
                </a:extLst>
              </p:cNvPr>
              <p:cNvSpPr>
                <a:spLocks noRot="1" noChangeAspect="1" noMove="1" noResize="1" noEditPoints="1" noAdjustHandles="1" noChangeArrowheads="1" noChangeShapeType="1" noTextEdit="1"/>
              </p:cNvSpPr>
              <p:nvPr/>
            </p:nvSpPr>
            <p:spPr>
              <a:xfrm>
                <a:off x="750084" y="4565932"/>
                <a:ext cx="6545958" cy="769378"/>
              </a:xfrm>
              <a:prstGeom prst="rect">
                <a:avLst/>
              </a:prstGeom>
              <a:blipFill>
                <a:blip r:embed="rId4"/>
                <a:stretch>
                  <a:fillRect b="-48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CF7BF2E-2266-746E-B06F-75AFF8BD26F3}"/>
                  </a:ext>
                </a:extLst>
              </p:cNvPr>
              <p:cNvSpPr/>
              <p:nvPr/>
            </p:nvSpPr>
            <p:spPr>
              <a:xfrm>
                <a:off x="838200" y="5416460"/>
                <a:ext cx="4355808" cy="6793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𝑀</m:t>
                      </m:r>
                      <m:r>
                        <a:rPr lang="en-US" i="0">
                          <a:latin typeface="Cambria Math" panose="02040503050406030204" pitchFamily="18" charset="0"/>
                        </a:rPr>
                        <m:t> ~ 35</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𝐽𝑢𝑝</m:t>
                          </m:r>
                        </m:sub>
                      </m:sSub>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𝑔</m:t>
                                  </m:r>
                                </m:num>
                                <m:den>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5</m:t>
                                      </m:r>
                                    </m:sup>
                                  </m:sSup>
                                  <m:r>
                                    <m:rPr>
                                      <m:sty m:val="p"/>
                                    </m:rPr>
                                    <a:rPr lang="en-US" i="0">
                                      <a:latin typeface="Cambria Math" panose="02040503050406030204" pitchFamily="18" charset="0"/>
                                    </a:rPr>
                                    <m:t>cm</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 </m:t>
                                      </m:r>
                                      <m:r>
                                        <m:rPr>
                                          <m:sty m:val="p"/>
                                        </m:rPr>
                                        <a:rPr lang="en-US" i="0">
                                          <a:latin typeface="Cambria Math" panose="02040503050406030204" pitchFamily="18" charset="0"/>
                                        </a:rPr>
                                        <m:t>s</m:t>
                                      </m:r>
                                    </m:e>
                                    <m:sup>
                                      <m:r>
                                        <a:rPr lang="en-US" i="0">
                                          <a:latin typeface="Cambria Math" panose="02040503050406030204" pitchFamily="18" charset="0"/>
                                        </a:rPr>
                                        <m:t>−2</m:t>
                                      </m:r>
                                    </m:sup>
                                  </m:sSup>
                                </m:den>
                              </m:f>
                            </m:e>
                          </m:d>
                        </m:e>
                        <m:sup>
                          <m:r>
                            <a:rPr lang="en-US" i="0">
                              <a:latin typeface="Cambria Math" panose="02040503050406030204" pitchFamily="18" charset="0"/>
                            </a:rPr>
                            <m:t>0.64</m:t>
                          </m:r>
                        </m:sup>
                      </m:sSup>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𝑒𝑓𝑓</m:t>
                                      </m:r>
                                    </m:sub>
                                  </m:sSub>
                                </m:num>
                                <m:den>
                                  <m:r>
                                    <a:rPr lang="en-US" i="0">
                                      <a:latin typeface="Cambria Math" panose="02040503050406030204" pitchFamily="18" charset="0"/>
                                    </a:rPr>
                                    <m:t>1000</m:t>
                                  </m:r>
                                  <m:r>
                                    <m:rPr>
                                      <m:sty m:val="p"/>
                                    </m:rPr>
                                    <a:rPr lang="en-US" i="0">
                                      <a:latin typeface="Cambria Math" panose="02040503050406030204" pitchFamily="18" charset="0"/>
                                    </a:rPr>
                                    <m:t>K</m:t>
                                  </m:r>
                                </m:den>
                              </m:f>
                            </m:e>
                          </m:d>
                        </m:e>
                        <m:sup>
                          <m:r>
                            <a:rPr lang="en-US" i="0">
                              <a:latin typeface="Cambria Math" panose="02040503050406030204" pitchFamily="18" charset="0"/>
                            </a:rPr>
                            <m:t>0.23</m:t>
                          </m:r>
                        </m:sup>
                      </m:sSup>
                    </m:oMath>
                  </m:oMathPara>
                </a14:m>
                <a:endParaRPr lang="en-US" dirty="0"/>
              </a:p>
            </p:txBody>
          </p:sp>
        </mc:Choice>
        <mc:Fallback>
          <p:sp>
            <p:nvSpPr>
              <p:cNvPr id="7" name="Rectangle 6">
                <a:extLst>
                  <a:ext uri="{FF2B5EF4-FFF2-40B4-BE49-F238E27FC236}">
                    <a16:creationId xmlns:a16="http://schemas.microsoft.com/office/drawing/2014/main" id="{ACF7BF2E-2266-746E-B06F-75AFF8BD26F3}"/>
                  </a:ext>
                </a:extLst>
              </p:cNvPr>
              <p:cNvSpPr>
                <a:spLocks noRot="1" noChangeAspect="1" noMove="1" noResize="1" noEditPoints="1" noAdjustHandles="1" noChangeArrowheads="1" noChangeShapeType="1" noTextEdit="1"/>
              </p:cNvSpPr>
              <p:nvPr/>
            </p:nvSpPr>
            <p:spPr>
              <a:xfrm>
                <a:off x="838200" y="5416460"/>
                <a:ext cx="4355808" cy="679353"/>
              </a:xfrm>
              <a:prstGeom prst="rect">
                <a:avLst/>
              </a:prstGeom>
              <a:blipFill>
                <a:blip r:embed="rId5"/>
                <a:stretch>
                  <a:fillRect b="-1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B135B37-0389-867C-ECEC-3067F9A05378}"/>
                  </a:ext>
                </a:extLst>
              </p:cNvPr>
              <p:cNvSpPr/>
              <p:nvPr/>
            </p:nvSpPr>
            <p:spPr>
              <a:xfrm>
                <a:off x="7216470" y="3661617"/>
                <a:ext cx="3935885" cy="6793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𝑡</m:t>
                      </m:r>
                      <m:r>
                        <a:rPr lang="en-US" i="0">
                          <a:latin typeface="Cambria Math" panose="02040503050406030204" pitchFamily="18" charset="0"/>
                        </a:rPr>
                        <m:t> ~ 1</m:t>
                      </m:r>
                      <m:r>
                        <m:rPr>
                          <m:sty m:val="p"/>
                        </m:rPr>
                        <a:rPr lang="en-US" i="0">
                          <a:latin typeface="Cambria Math" panose="02040503050406030204" pitchFamily="18" charset="0"/>
                        </a:rPr>
                        <m:t>Gyr</m:t>
                      </m:r>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𝑔</m:t>
                                  </m:r>
                                </m:num>
                                <m:den>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5</m:t>
                                      </m:r>
                                    </m:sup>
                                  </m:sSup>
                                  <m:r>
                                    <m:rPr>
                                      <m:sty m:val="p"/>
                                    </m:rPr>
                                    <a:rPr lang="en-US" i="0">
                                      <a:latin typeface="Cambria Math" panose="02040503050406030204" pitchFamily="18" charset="0"/>
                                    </a:rPr>
                                    <m:t>cm</m:t>
                                  </m:r>
                                  <m:sSup>
                                    <m:sSupPr>
                                      <m:ctrlPr>
                                        <a:rPr lang="en-US">
                                          <a:solidFill>
                                            <a:srgbClr val="836967"/>
                                          </a:solidFill>
                                          <a:latin typeface="Cambria Math" panose="02040503050406030204" pitchFamily="18" charset="0"/>
                                        </a:rPr>
                                      </m:ctrlPr>
                                    </m:sSupPr>
                                    <m:e>
                                      <m:r>
                                        <a:rPr lang="en-US" i="0">
                                          <a:latin typeface="Cambria Math" panose="02040503050406030204" pitchFamily="18" charset="0"/>
                                        </a:rPr>
                                        <m:t> </m:t>
                                      </m:r>
                                      <m:r>
                                        <m:rPr>
                                          <m:sty m:val="p"/>
                                        </m:rPr>
                                        <a:rPr lang="en-US" i="0">
                                          <a:latin typeface="Cambria Math" panose="02040503050406030204" pitchFamily="18" charset="0"/>
                                        </a:rPr>
                                        <m:t>s</m:t>
                                      </m:r>
                                    </m:e>
                                    <m:sup>
                                      <m:r>
                                        <a:rPr lang="en-US" i="0">
                                          <a:latin typeface="Cambria Math" panose="02040503050406030204" pitchFamily="18" charset="0"/>
                                        </a:rPr>
                                        <m:t>−2</m:t>
                                      </m:r>
                                    </m:sup>
                                  </m:sSup>
                                </m:den>
                              </m:f>
                            </m:e>
                          </m:d>
                        </m:e>
                        <m:sup>
                          <m:r>
                            <a:rPr lang="en-US" i="0">
                              <a:latin typeface="Cambria Math" panose="02040503050406030204" pitchFamily="18" charset="0"/>
                            </a:rPr>
                            <m:t>1.7</m:t>
                          </m:r>
                        </m:sup>
                      </m:sSup>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𝑒𝑓𝑓</m:t>
                                      </m:r>
                                    </m:sub>
                                  </m:sSub>
                                </m:num>
                                <m:den>
                                  <m:r>
                                    <a:rPr lang="en-US" i="0">
                                      <a:latin typeface="Cambria Math" panose="02040503050406030204" pitchFamily="18" charset="0"/>
                                    </a:rPr>
                                    <m:t>1000</m:t>
                                  </m:r>
                                  <m:r>
                                    <m:rPr>
                                      <m:sty m:val="p"/>
                                    </m:rPr>
                                    <a:rPr lang="en-US" i="0">
                                      <a:latin typeface="Cambria Math" panose="02040503050406030204" pitchFamily="18" charset="0"/>
                                    </a:rPr>
                                    <m:t>K</m:t>
                                  </m:r>
                                </m:den>
                              </m:f>
                            </m:e>
                          </m:d>
                        </m:e>
                        <m:sup>
                          <m:r>
                            <a:rPr lang="en-US" i="0">
                              <a:latin typeface="Cambria Math" panose="02040503050406030204" pitchFamily="18" charset="0"/>
                            </a:rPr>
                            <m:t>−2.8</m:t>
                          </m:r>
                        </m:sup>
                      </m:sSup>
                    </m:oMath>
                  </m:oMathPara>
                </a14:m>
                <a:endParaRPr lang="en-US" dirty="0"/>
              </a:p>
            </p:txBody>
          </p:sp>
        </mc:Choice>
        <mc:Fallback>
          <p:sp>
            <p:nvSpPr>
              <p:cNvPr id="8" name="Rectangle 7">
                <a:extLst>
                  <a:ext uri="{FF2B5EF4-FFF2-40B4-BE49-F238E27FC236}">
                    <a16:creationId xmlns:a16="http://schemas.microsoft.com/office/drawing/2014/main" id="{5B135B37-0389-867C-ECEC-3067F9A05378}"/>
                  </a:ext>
                </a:extLst>
              </p:cNvPr>
              <p:cNvSpPr>
                <a:spLocks noRot="1" noChangeAspect="1" noMove="1" noResize="1" noEditPoints="1" noAdjustHandles="1" noChangeArrowheads="1" noChangeShapeType="1" noTextEdit="1"/>
              </p:cNvSpPr>
              <p:nvPr/>
            </p:nvSpPr>
            <p:spPr>
              <a:xfrm>
                <a:off x="7216470" y="3661617"/>
                <a:ext cx="3935885" cy="679353"/>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E6CBD938-858C-199E-4B55-F0FC8FDD13CE}"/>
                  </a:ext>
                </a:extLst>
              </p:cNvPr>
              <p:cNvSpPr/>
              <p:nvPr/>
            </p:nvSpPr>
            <p:spPr>
              <a:xfrm>
                <a:off x="7216470" y="4579613"/>
                <a:ext cx="4565224" cy="67935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i="0">
                          <a:latin typeface="Cambria Math" panose="02040503050406030204" pitchFamily="18" charset="0"/>
                        </a:rPr>
                        <m:t> ~ </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0.94</m:t>
                          </m:r>
                          <m:r>
                            <a:rPr lang="en-US" i="1">
                              <a:latin typeface="Cambria Math" panose="02040503050406030204" pitchFamily="18" charset="0"/>
                            </a:rPr>
                            <m:t>𝑅</m:t>
                          </m:r>
                        </m:e>
                        <m:sub>
                          <m:r>
                            <a:rPr lang="en-US" i="1">
                              <a:latin typeface="Cambria Math" panose="02040503050406030204" pitchFamily="18" charset="0"/>
                            </a:rPr>
                            <m:t>𝐽𝑢𝑝</m:t>
                          </m:r>
                        </m:sub>
                      </m:sSub>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𝑔</m:t>
                                  </m:r>
                                </m:num>
                                <m:den>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10</m:t>
                                      </m:r>
                                    </m:e>
                                    <m:sup>
                                      <m:r>
                                        <a:rPr lang="en-US" i="0">
                                          <a:latin typeface="Cambria Math" panose="02040503050406030204" pitchFamily="18" charset="0"/>
                                        </a:rPr>
                                        <m:t>5</m:t>
                                      </m:r>
                                    </m:sup>
                                  </m:sSup>
                                  <m:r>
                                    <m:rPr>
                                      <m:sty m:val="p"/>
                                    </m:rPr>
                                    <a:rPr lang="en-US" i="0">
                                      <a:latin typeface="Cambria Math" panose="02040503050406030204" pitchFamily="18" charset="0"/>
                                    </a:rPr>
                                    <m:t>cm</m:t>
                                  </m:r>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 </m:t>
                                      </m:r>
                                      <m:r>
                                        <m:rPr>
                                          <m:sty m:val="p"/>
                                        </m:rPr>
                                        <a:rPr lang="en-US" i="0">
                                          <a:latin typeface="Cambria Math" panose="02040503050406030204" pitchFamily="18" charset="0"/>
                                        </a:rPr>
                                        <m:t>s</m:t>
                                      </m:r>
                                    </m:e>
                                    <m:sup>
                                      <m:r>
                                        <a:rPr lang="en-US" i="0">
                                          <a:latin typeface="Cambria Math" panose="02040503050406030204" pitchFamily="18" charset="0"/>
                                        </a:rPr>
                                        <m:t>−2</m:t>
                                      </m:r>
                                    </m:sup>
                                  </m:sSup>
                                </m:den>
                              </m:f>
                            </m:e>
                          </m:d>
                        </m:e>
                        <m:sup>
                          <m:r>
                            <a:rPr lang="en-US" i="0">
                              <a:latin typeface="Cambria Math" panose="02040503050406030204" pitchFamily="18" charset="0"/>
                            </a:rPr>
                            <m:t>−0.18</m:t>
                          </m:r>
                        </m:sup>
                      </m:sSup>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𝑒𝑓𝑓</m:t>
                                      </m:r>
                                    </m:sub>
                                  </m:sSub>
                                </m:num>
                                <m:den>
                                  <m:r>
                                    <a:rPr lang="en-US" i="0">
                                      <a:latin typeface="Cambria Math" panose="02040503050406030204" pitchFamily="18" charset="0"/>
                                    </a:rPr>
                                    <m:t>1000</m:t>
                                  </m:r>
                                  <m:r>
                                    <m:rPr>
                                      <m:sty m:val="p"/>
                                    </m:rPr>
                                    <a:rPr lang="en-US" i="0">
                                      <a:latin typeface="Cambria Math" panose="02040503050406030204" pitchFamily="18" charset="0"/>
                                    </a:rPr>
                                    <m:t>K</m:t>
                                  </m:r>
                                </m:den>
                              </m:f>
                            </m:e>
                          </m:d>
                        </m:e>
                        <m:sup>
                          <m:r>
                            <a:rPr lang="en-US" i="0">
                              <a:latin typeface="Cambria Math" panose="02040503050406030204" pitchFamily="18" charset="0"/>
                            </a:rPr>
                            <m:t>0.11</m:t>
                          </m:r>
                        </m:sup>
                      </m:sSup>
                    </m:oMath>
                  </m:oMathPara>
                </a14:m>
                <a:endParaRPr lang="en-US" dirty="0"/>
              </a:p>
            </p:txBody>
          </p:sp>
        </mc:Choice>
        <mc:Fallback>
          <p:sp>
            <p:nvSpPr>
              <p:cNvPr id="9" name="Rectangle 8">
                <a:extLst>
                  <a:ext uri="{FF2B5EF4-FFF2-40B4-BE49-F238E27FC236}">
                    <a16:creationId xmlns:a16="http://schemas.microsoft.com/office/drawing/2014/main" id="{E6CBD938-858C-199E-4B55-F0FC8FDD13CE}"/>
                  </a:ext>
                </a:extLst>
              </p:cNvPr>
              <p:cNvSpPr>
                <a:spLocks noRot="1" noChangeAspect="1" noMove="1" noResize="1" noEditPoints="1" noAdjustHandles="1" noChangeArrowheads="1" noChangeShapeType="1" noTextEdit="1"/>
              </p:cNvSpPr>
              <p:nvPr/>
            </p:nvSpPr>
            <p:spPr>
              <a:xfrm>
                <a:off x="7216470" y="4579613"/>
                <a:ext cx="4565224" cy="679353"/>
              </a:xfrm>
              <a:prstGeom prst="rect">
                <a:avLst/>
              </a:prstGeom>
              <a:blipFill>
                <a:blip r:embed="rId7"/>
                <a:stretch>
                  <a:fillRect b="-1454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D042625-8DD6-47DD-D259-1E565579E53B}"/>
              </a:ext>
            </a:extLst>
          </p:cNvPr>
          <p:cNvCxnSpPr/>
          <p:nvPr/>
        </p:nvCxnSpPr>
        <p:spPr>
          <a:xfrm>
            <a:off x="7216470" y="3429000"/>
            <a:ext cx="0" cy="27479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421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65C1-0B0E-A666-0933-AA3C5EF53049}"/>
              </a:ext>
            </a:extLst>
          </p:cNvPr>
          <p:cNvSpPr>
            <a:spLocks noGrp="1"/>
          </p:cNvSpPr>
          <p:nvPr>
            <p:ph type="title"/>
          </p:nvPr>
        </p:nvSpPr>
        <p:spPr/>
        <p:txBody>
          <a:bodyPr/>
          <a:lstStyle/>
          <a:p>
            <a:r>
              <a:rPr lang="en-US" dirty="0"/>
              <a:t>Observational History</a:t>
            </a:r>
          </a:p>
        </p:txBody>
      </p:sp>
      <p:sp>
        <p:nvSpPr>
          <p:cNvPr id="3" name="Content Placeholder 2">
            <a:extLst>
              <a:ext uri="{FF2B5EF4-FFF2-40B4-BE49-F238E27FC236}">
                <a16:creationId xmlns:a16="http://schemas.microsoft.com/office/drawing/2014/main" id="{CB80852B-EFCB-5495-0521-C92E4E3AEA72}"/>
              </a:ext>
            </a:extLst>
          </p:cNvPr>
          <p:cNvSpPr>
            <a:spLocks noGrp="1"/>
          </p:cNvSpPr>
          <p:nvPr>
            <p:ph idx="1"/>
          </p:nvPr>
        </p:nvSpPr>
        <p:spPr/>
        <p:txBody>
          <a:bodyPr>
            <a:normAutofit lnSpcReduction="10000"/>
          </a:bodyPr>
          <a:lstStyle/>
          <a:p>
            <a:r>
              <a:rPr lang="en-US" dirty="0"/>
              <a:t>Got underway in the early 1980s</a:t>
            </a:r>
          </a:p>
          <a:p>
            <a:r>
              <a:rPr lang="en-US" dirty="0"/>
              <a:t>3 arenas of brown dwarf searches</a:t>
            </a:r>
          </a:p>
          <a:p>
            <a:pPr lvl="1"/>
            <a:r>
              <a:rPr lang="en-US" dirty="0"/>
              <a:t>Old, visible brown dwarfs</a:t>
            </a:r>
          </a:p>
          <a:p>
            <a:pPr lvl="1"/>
            <a:r>
              <a:rPr lang="en-US" dirty="0"/>
              <a:t>Dynamical brown dwarfs</a:t>
            </a:r>
          </a:p>
          <a:p>
            <a:pPr lvl="1"/>
            <a:r>
              <a:rPr lang="en-US" dirty="0"/>
              <a:t>Young, visible, and “bright” brown dwarfs</a:t>
            </a:r>
          </a:p>
          <a:p>
            <a:r>
              <a:rPr lang="en-US" dirty="0"/>
              <a:t>Infrared direct imaging surveys (McCarthy et al. 1985)</a:t>
            </a:r>
          </a:p>
          <a:p>
            <a:r>
              <a:rPr lang="en-US" dirty="0"/>
              <a:t>Radial velocity surveys (Latham et al. 1989)</a:t>
            </a:r>
          </a:p>
          <a:p>
            <a:r>
              <a:rPr lang="en-US" dirty="0"/>
              <a:t>Young cluster &amp; star formation region surveys (Forrest et al. 1989, Stauffer et al. 1994, Williams et al. 1995)</a:t>
            </a:r>
          </a:p>
          <a:p>
            <a:r>
              <a:rPr lang="en-US" dirty="0"/>
              <a:t>No confirmed brown dwarfs resulted from these surveys</a:t>
            </a:r>
          </a:p>
        </p:txBody>
      </p:sp>
    </p:spTree>
    <p:extLst>
      <p:ext uri="{BB962C8B-B14F-4D97-AF65-F5344CB8AC3E}">
        <p14:creationId xmlns:p14="http://schemas.microsoft.com/office/powerpoint/2010/main" val="1063399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5BF64-2CBE-63AF-52F4-7A369CA69150}"/>
              </a:ext>
            </a:extLst>
          </p:cNvPr>
          <p:cNvSpPr>
            <a:spLocks noGrp="1"/>
          </p:cNvSpPr>
          <p:nvPr>
            <p:ph type="title"/>
          </p:nvPr>
        </p:nvSpPr>
        <p:spPr>
          <a:xfrm>
            <a:off x="1041401" y="313118"/>
            <a:ext cx="10515600" cy="1325563"/>
          </a:xfrm>
        </p:spPr>
        <p:txBody>
          <a:bodyPr/>
          <a:lstStyle/>
          <a:p>
            <a:r>
              <a:rPr lang="en-US" dirty="0"/>
              <a:t>Discovery of First Brown Dwarfs</a:t>
            </a:r>
          </a:p>
        </p:txBody>
      </p:sp>
      <p:sp>
        <p:nvSpPr>
          <p:cNvPr id="3" name="Content Placeholder 2">
            <a:extLst>
              <a:ext uri="{FF2B5EF4-FFF2-40B4-BE49-F238E27FC236}">
                <a16:creationId xmlns:a16="http://schemas.microsoft.com/office/drawing/2014/main" id="{BDDEFD9D-B206-5002-FA83-9A45EBE4C10D}"/>
              </a:ext>
            </a:extLst>
          </p:cNvPr>
          <p:cNvSpPr>
            <a:spLocks noGrp="1"/>
          </p:cNvSpPr>
          <p:nvPr>
            <p:ph idx="1"/>
          </p:nvPr>
        </p:nvSpPr>
        <p:spPr/>
        <p:txBody>
          <a:bodyPr/>
          <a:lstStyle/>
          <a:p>
            <a:r>
              <a:rPr lang="en-US" dirty="0"/>
              <a:t>Investigation of Pleiades by </a:t>
            </a:r>
            <a:r>
              <a:rPr lang="en-US" dirty="0" err="1"/>
              <a:t>Rebolo</a:t>
            </a:r>
            <a:r>
              <a:rPr lang="en-US" dirty="0"/>
              <a:t> et al. (1995) led to discovery of Teide I</a:t>
            </a:r>
          </a:p>
          <a:p>
            <a:r>
              <a:rPr lang="en-US" dirty="0"/>
              <a:t>Gliese 229B found in low-mass star coronographic survey by Nakajima et al. (1995)</a:t>
            </a:r>
          </a:p>
          <a:p>
            <a:endParaRPr lang="en-US" dirty="0"/>
          </a:p>
          <a:p>
            <a:endParaRPr lang="en-US" dirty="0"/>
          </a:p>
        </p:txBody>
      </p:sp>
      <p:pic>
        <p:nvPicPr>
          <p:cNvPr id="9224" name="Picture 8" descr="25th anniversary of the discovery of the first brown dwarf | Instituto de  Astrofísica de Canarias • IAC">
            <a:extLst>
              <a:ext uri="{FF2B5EF4-FFF2-40B4-BE49-F238E27FC236}">
                <a16:creationId xmlns:a16="http://schemas.microsoft.com/office/drawing/2014/main" id="{F4C8204B-FD87-E3B0-D46D-24C092998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2" y="3525077"/>
            <a:ext cx="5760279" cy="3240157"/>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Brown Dwarf Discovered Around Star Gliese 229">
            <a:extLst>
              <a:ext uri="{FF2B5EF4-FFF2-40B4-BE49-F238E27FC236}">
                <a16:creationId xmlns:a16="http://schemas.microsoft.com/office/drawing/2014/main" id="{91D802D8-6CA6-9F28-539D-9D5DA372C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99201" y="3525077"/>
            <a:ext cx="5760277" cy="32401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92CCAE-344C-E5E1-08B4-3FBA308403B5}"/>
              </a:ext>
            </a:extLst>
          </p:cNvPr>
          <p:cNvSpPr txBox="1"/>
          <p:nvPr/>
        </p:nvSpPr>
        <p:spPr>
          <a:xfrm>
            <a:off x="11034644" y="6519013"/>
            <a:ext cx="1431234" cy="246221"/>
          </a:xfrm>
          <a:prstGeom prst="rect">
            <a:avLst/>
          </a:prstGeom>
          <a:noFill/>
        </p:spPr>
        <p:txBody>
          <a:bodyPr wrap="square" rtlCol="0">
            <a:spAutoFit/>
          </a:bodyPr>
          <a:lstStyle/>
          <a:p>
            <a:r>
              <a:rPr lang="en-US" sz="1000" dirty="0"/>
              <a:t>Source: Hubble</a:t>
            </a:r>
          </a:p>
        </p:txBody>
      </p:sp>
      <p:sp>
        <p:nvSpPr>
          <p:cNvPr id="13" name="TextBox 12">
            <a:extLst>
              <a:ext uri="{FF2B5EF4-FFF2-40B4-BE49-F238E27FC236}">
                <a16:creationId xmlns:a16="http://schemas.microsoft.com/office/drawing/2014/main" id="{6A49D662-025C-795A-DA1B-1509E7F626BB}"/>
              </a:ext>
            </a:extLst>
          </p:cNvPr>
          <p:cNvSpPr txBox="1"/>
          <p:nvPr/>
        </p:nvSpPr>
        <p:spPr>
          <a:xfrm>
            <a:off x="4480339" y="6318958"/>
            <a:ext cx="1431234" cy="400110"/>
          </a:xfrm>
          <a:prstGeom prst="rect">
            <a:avLst/>
          </a:prstGeom>
          <a:noFill/>
        </p:spPr>
        <p:txBody>
          <a:bodyPr wrap="square" rtlCol="0">
            <a:spAutoFit/>
          </a:bodyPr>
          <a:lstStyle/>
          <a:p>
            <a:r>
              <a:rPr lang="en-US" sz="1000" dirty="0"/>
              <a:t>Source: Instituto de </a:t>
            </a:r>
            <a:r>
              <a:rPr lang="en-US" sz="1000" dirty="0" err="1"/>
              <a:t>Astrofísica</a:t>
            </a:r>
            <a:r>
              <a:rPr lang="en-US" sz="1000" dirty="0"/>
              <a:t> de Canarias</a:t>
            </a:r>
          </a:p>
        </p:txBody>
      </p:sp>
    </p:spTree>
    <p:extLst>
      <p:ext uri="{BB962C8B-B14F-4D97-AF65-F5344CB8AC3E}">
        <p14:creationId xmlns:p14="http://schemas.microsoft.com/office/powerpoint/2010/main" val="3023326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324D67E-BC30-D6B1-17CA-CD526DDBCBB7}"/>
              </a:ext>
            </a:extLst>
          </p:cNvPr>
          <p:cNvSpPr>
            <a:spLocks noGrp="1"/>
          </p:cNvSpPr>
          <p:nvPr>
            <p:ph type="title"/>
          </p:nvPr>
        </p:nvSpPr>
        <p:spPr>
          <a:xfrm>
            <a:off x="838200" y="365125"/>
            <a:ext cx="5393361" cy="1325563"/>
          </a:xfrm>
        </p:spPr>
        <p:txBody>
          <a:bodyPr>
            <a:normAutofit/>
          </a:bodyPr>
          <a:lstStyle/>
          <a:p>
            <a:r>
              <a:rPr lang="en-US" i="1" dirty="0"/>
              <a:t>GAIA </a:t>
            </a:r>
            <a:r>
              <a:rPr lang="en-US" dirty="0"/>
              <a:t>Mission</a:t>
            </a:r>
            <a:endParaRPr lang="en-US" i="1" dirty="0"/>
          </a:p>
        </p:txBody>
      </p:sp>
      <p:sp>
        <p:nvSpPr>
          <p:cNvPr id="3" name="Content Placeholder 2">
            <a:extLst>
              <a:ext uri="{FF2B5EF4-FFF2-40B4-BE49-F238E27FC236}">
                <a16:creationId xmlns:a16="http://schemas.microsoft.com/office/drawing/2014/main" id="{CE0428A6-715C-A5F9-0F41-DE3EC3953594}"/>
              </a:ext>
            </a:extLst>
          </p:cNvPr>
          <p:cNvSpPr>
            <a:spLocks noGrp="1"/>
          </p:cNvSpPr>
          <p:nvPr>
            <p:ph idx="1"/>
          </p:nvPr>
        </p:nvSpPr>
        <p:spPr>
          <a:xfrm>
            <a:off x="838200" y="1825625"/>
            <a:ext cx="5393361" cy="4351338"/>
          </a:xfrm>
        </p:spPr>
        <p:txBody>
          <a:bodyPr>
            <a:normAutofit fontScale="70000" lnSpcReduction="20000"/>
          </a:bodyPr>
          <a:lstStyle/>
          <a:p>
            <a:r>
              <a:rPr lang="en-US" dirty="0"/>
              <a:t>Main goal to survey astrometric and photometric properties for over 1 billion sources</a:t>
            </a:r>
          </a:p>
          <a:p>
            <a:r>
              <a:rPr lang="en-US" dirty="0"/>
              <a:t>Scanning Law</a:t>
            </a:r>
          </a:p>
          <a:p>
            <a:pPr lvl="1"/>
            <a:r>
              <a:rPr lang="en-US" dirty="0"/>
              <a:t>A spin of the satellite about its symmetry axis with T</a:t>
            </a:r>
            <a:r>
              <a:rPr lang="en-US" baseline="-25000" dirty="0"/>
              <a:t>rot</a:t>
            </a:r>
            <a:r>
              <a:rPr lang="en-US" dirty="0"/>
              <a:t> = 3 hours</a:t>
            </a:r>
          </a:p>
          <a:p>
            <a:pPr lvl="1"/>
            <a:r>
              <a:rPr lang="en-US" dirty="0"/>
              <a:t>A precession of the satellite spin axis about the Sun-Satellite direction with  </a:t>
            </a:r>
            <a:r>
              <a:rPr lang="en-US" dirty="0" err="1"/>
              <a:t>T</a:t>
            </a:r>
            <a:r>
              <a:rPr lang="en-US" baseline="-25000" dirty="0" err="1"/>
              <a:t>pr</a:t>
            </a:r>
            <a:r>
              <a:rPr lang="en-US" dirty="0"/>
              <a:t> = 72 days</a:t>
            </a:r>
          </a:p>
          <a:p>
            <a:r>
              <a:rPr lang="en-US" dirty="0"/>
              <a:t>On average, every region of the sky covered 85 times in 5 years</a:t>
            </a:r>
          </a:p>
          <a:p>
            <a:r>
              <a:rPr lang="en-US" dirty="0"/>
              <a:t>Reconstruction of parallaxes and proper motions</a:t>
            </a:r>
          </a:p>
          <a:p>
            <a:r>
              <a:rPr lang="en-US" dirty="0"/>
              <a:t>Detection of photometric and spectroscopic variability</a:t>
            </a:r>
          </a:p>
          <a:p>
            <a:r>
              <a:rPr lang="en-US" dirty="0"/>
              <a:t>High accuracy measurements at end of mission lifetime</a:t>
            </a:r>
          </a:p>
        </p:txBody>
      </p:sp>
      <p:pic>
        <p:nvPicPr>
          <p:cNvPr id="5" name="Picture 4" descr="Diagram&#10;&#10;Description automatically generated">
            <a:extLst>
              <a:ext uri="{FF2B5EF4-FFF2-40B4-BE49-F238E27FC236}">
                <a16:creationId xmlns:a16="http://schemas.microsoft.com/office/drawing/2014/main" id="{45D91A5A-C71E-951C-59EF-17652B5348DD}"/>
              </a:ext>
            </a:extLst>
          </p:cNvPr>
          <p:cNvPicPr>
            <a:picLocks noChangeAspect="1"/>
          </p:cNvPicPr>
          <p:nvPr/>
        </p:nvPicPr>
        <p:blipFill rotWithShape="1">
          <a:blip r:embed="rId3"/>
          <a:srcRect b="2500"/>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052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2E68-14B6-B84A-C970-1FB860C90A3D}"/>
              </a:ext>
            </a:extLst>
          </p:cNvPr>
          <p:cNvSpPr>
            <a:spLocks noGrp="1"/>
          </p:cNvSpPr>
          <p:nvPr>
            <p:ph type="title"/>
          </p:nvPr>
        </p:nvSpPr>
        <p:spPr/>
        <p:txBody>
          <a:bodyPr/>
          <a:lstStyle/>
          <a:p>
            <a:r>
              <a:rPr lang="en-US" i="1" dirty="0"/>
              <a:t>GAIA </a:t>
            </a:r>
            <a:r>
              <a:rPr lang="en-US" dirty="0"/>
              <a:t>Mission</a:t>
            </a:r>
          </a:p>
        </p:txBody>
      </p:sp>
      <p:sp>
        <p:nvSpPr>
          <p:cNvPr id="3" name="Content Placeholder 2">
            <a:extLst>
              <a:ext uri="{FF2B5EF4-FFF2-40B4-BE49-F238E27FC236}">
                <a16:creationId xmlns:a16="http://schemas.microsoft.com/office/drawing/2014/main" id="{A3C9A796-2F29-59F0-4DD2-151DF6C0B522}"/>
              </a:ext>
            </a:extLst>
          </p:cNvPr>
          <p:cNvSpPr>
            <a:spLocks noGrp="1"/>
          </p:cNvSpPr>
          <p:nvPr>
            <p:ph idx="1"/>
          </p:nvPr>
        </p:nvSpPr>
        <p:spPr/>
        <p:txBody>
          <a:bodyPr/>
          <a:lstStyle/>
          <a:p>
            <a:r>
              <a:rPr lang="en-US" dirty="0"/>
              <a:t>Launched in 2009</a:t>
            </a:r>
          </a:p>
          <a:p>
            <a:r>
              <a:rPr lang="en-US" dirty="0"/>
              <a:t>Sitting at Earth’s L2 point</a:t>
            </a:r>
          </a:p>
          <a:p>
            <a:r>
              <a:rPr lang="en-US" dirty="0"/>
              <a:t>3 three-mirror telescopes</a:t>
            </a:r>
          </a:p>
          <a:p>
            <a:pPr lvl="1"/>
            <a:r>
              <a:rPr lang="en-US" dirty="0"/>
              <a:t> Astrometric telescope, photometric, and spectrometric telescope</a:t>
            </a:r>
          </a:p>
          <a:p>
            <a:r>
              <a:rPr lang="en-US" dirty="0"/>
              <a:t>CCDs sensitive to G-band (250-1050 nm)</a:t>
            </a:r>
          </a:p>
          <a:p>
            <a:pPr lvl="1"/>
            <a:r>
              <a:rPr lang="en-US" dirty="0"/>
              <a:t>Optical telescope</a:t>
            </a:r>
          </a:p>
        </p:txBody>
      </p:sp>
    </p:spTree>
    <p:extLst>
      <p:ext uri="{BB962C8B-B14F-4D97-AF65-F5344CB8AC3E}">
        <p14:creationId xmlns:p14="http://schemas.microsoft.com/office/powerpoint/2010/main" val="1383500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F5AD-2C18-D0A0-2953-D15A7B4E1C0C}"/>
              </a:ext>
            </a:extLst>
          </p:cNvPr>
          <p:cNvSpPr>
            <a:spLocks noGrp="1"/>
          </p:cNvSpPr>
          <p:nvPr>
            <p:ph type="title"/>
          </p:nvPr>
        </p:nvSpPr>
        <p:spPr/>
        <p:txBody>
          <a:bodyPr/>
          <a:lstStyle/>
          <a:p>
            <a:r>
              <a:rPr lang="en-US" i="1" dirty="0"/>
              <a:t>GAIA </a:t>
            </a:r>
            <a:r>
              <a:rPr lang="en-US" dirty="0"/>
              <a:t>Performance</a:t>
            </a:r>
            <a:endParaRPr lang="en-US" i="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37318-3E92-256E-21B1-63E313B01D35}"/>
                  </a:ext>
                </a:extLst>
              </p:cNvPr>
              <p:cNvSpPr>
                <a:spLocks noGrp="1"/>
              </p:cNvSpPr>
              <p:nvPr>
                <p:ph idx="1"/>
              </p:nvPr>
            </p:nvSpPr>
            <p:spPr>
              <a:xfrm>
                <a:off x="838200" y="1690688"/>
                <a:ext cx="10515600" cy="4351338"/>
              </a:xfrm>
            </p:spPr>
            <p:txBody>
              <a:bodyPr/>
              <a:lstStyle/>
              <a:p>
                <a:r>
                  <a:rPr lang="en-US" dirty="0"/>
                  <a:t>Astrometric, photometric and spectroscopic survey</a:t>
                </a:r>
              </a:p>
              <a:p>
                <a:pPr lvl="1"/>
                <a:r>
                  <a:rPr lang="en-US" i="1" dirty="0"/>
                  <a:t>GAIA </a:t>
                </a:r>
                <a:r>
                  <a:rPr lang="en-US" dirty="0"/>
                  <a:t>DR3 is latest data release (2022)</a:t>
                </a:r>
                <a:endParaRPr lang="en-US" i="1" dirty="0"/>
              </a:p>
              <a:p>
                <a:r>
                  <a:rPr lang="en-US" dirty="0"/>
                  <a:t>All-sky coverage</a:t>
                </a:r>
              </a:p>
              <a:p>
                <a:r>
                  <a:rPr lang="en-US" dirty="0"/>
                  <a:t>Limiting magnitude of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+20.0</m:t>
                    </m:r>
                  </m:oMath>
                </a14:m>
                <a:endParaRPr lang="en-US" dirty="0"/>
              </a:p>
              <a:p>
                <a:r>
                  <a:rPr lang="en-US" dirty="0"/>
                  <a:t>High accuracy: 15μas, 5 mmag and 1 km/s at V = 15</a:t>
                </a:r>
              </a:p>
              <a:p>
                <a:r>
                  <a:rPr lang="en-US" dirty="0"/>
                  <a:t>Mission Objectives</a:t>
                </a:r>
              </a:p>
            </p:txBody>
          </p:sp>
        </mc:Choice>
        <mc:Fallback>
          <p:sp>
            <p:nvSpPr>
              <p:cNvPr id="3" name="Content Placeholder 2">
                <a:extLst>
                  <a:ext uri="{FF2B5EF4-FFF2-40B4-BE49-F238E27FC236}">
                    <a16:creationId xmlns:a16="http://schemas.microsoft.com/office/drawing/2014/main" id="{A5B37318-3E92-256E-21B1-63E313B01D35}"/>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1086" t="-232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00F8323-63D5-3701-A59E-9DB7902AE001}"/>
              </a:ext>
            </a:extLst>
          </p:cNvPr>
          <p:cNvSpPr txBox="1"/>
          <p:nvPr/>
        </p:nvSpPr>
        <p:spPr>
          <a:xfrm>
            <a:off x="1219201" y="4573287"/>
            <a:ext cx="6811617" cy="2031325"/>
          </a:xfrm>
          <a:prstGeom prst="rect">
            <a:avLst/>
          </a:prstGeom>
          <a:noFill/>
        </p:spPr>
        <p:txBody>
          <a:bodyPr wrap="square" numCol="2" rtlCol="0">
            <a:spAutoFit/>
          </a:bodyPr>
          <a:lstStyle/>
          <a:p>
            <a:pPr marL="285750" indent="-285750">
              <a:buFont typeface="Arial" panose="020B0604020202020204" pitchFamily="34" charset="0"/>
              <a:buChar char="•"/>
            </a:pPr>
            <a:r>
              <a:rPr lang="en-US" dirty="0"/>
              <a:t>Galactic Astrophysics</a:t>
            </a:r>
          </a:p>
          <a:p>
            <a:pPr marL="285750" indent="-285750">
              <a:buFont typeface="Arial" panose="020B0604020202020204" pitchFamily="34" charset="0"/>
              <a:buChar char="•"/>
            </a:pPr>
            <a:r>
              <a:rPr lang="en-US" dirty="0"/>
              <a:t>Stellar Astrophysics</a:t>
            </a:r>
          </a:p>
          <a:p>
            <a:pPr marL="285750" indent="-285750">
              <a:buFont typeface="Arial" panose="020B0604020202020204" pitchFamily="34" charset="0"/>
              <a:buChar char="•"/>
            </a:pPr>
            <a:r>
              <a:rPr lang="en-US" dirty="0"/>
              <a:t>Distance Scale</a:t>
            </a:r>
          </a:p>
          <a:p>
            <a:pPr marL="285750" indent="-285750">
              <a:buFont typeface="Arial" panose="020B0604020202020204" pitchFamily="34" charset="0"/>
              <a:buChar char="•"/>
            </a:pPr>
            <a:r>
              <a:rPr lang="en-US" dirty="0"/>
              <a:t>Solar System</a:t>
            </a:r>
          </a:p>
          <a:p>
            <a:pPr marL="285750" indent="-285750">
              <a:buFont typeface="Arial" panose="020B0604020202020204" pitchFamily="34" charset="0"/>
              <a:buChar char="•"/>
            </a:pPr>
            <a:r>
              <a:rPr lang="en-US" dirty="0"/>
              <a:t>Fundamental Physics</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Local Group</a:t>
            </a:r>
          </a:p>
          <a:p>
            <a:pPr marL="285750" indent="-285750">
              <a:buFont typeface="Arial" panose="020B0604020202020204" pitchFamily="34" charset="0"/>
              <a:buChar char="•"/>
            </a:pPr>
            <a:r>
              <a:rPr lang="en-US" dirty="0"/>
              <a:t>Supernovae</a:t>
            </a:r>
          </a:p>
          <a:p>
            <a:pPr marL="285750" indent="-285750">
              <a:buFont typeface="Arial" panose="020B0604020202020204" pitchFamily="34" charset="0"/>
              <a:buChar char="•"/>
            </a:pPr>
            <a:r>
              <a:rPr lang="en-US" dirty="0"/>
              <a:t>Quasars</a:t>
            </a:r>
          </a:p>
          <a:p>
            <a:pPr marL="285750" indent="-285750">
              <a:buFont typeface="Arial" panose="020B0604020202020204" pitchFamily="34" charset="0"/>
              <a:buChar char="•"/>
            </a:pPr>
            <a:r>
              <a:rPr lang="en-US" dirty="0"/>
              <a:t>Exo-planets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19995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6A9AA-2C46-9ADA-71DD-C6A114E4DB7D}"/>
              </a:ext>
            </a:extLst>
          </p:cNvPr>
          <p:cNvSpPr>
            <a:spLocks noGrp="1"/>
          </p:cNvSpPr>
          <p:nvPr>
            <p:ph type="title"/>
          </p:nvPr>
        </p:nvSpPr>
        <p:spPr>
          <a:xfrm>
            <a:off x="841249" y="539578"/>
            <a:ext cx="5981278" cy="1684638"/>
          </a:xfrm>
        </p:spPr>
        <p:txBody>
          <a:bodyPr>
            <a:normAutofit/>
          </a:bodyPr>
          <a:lstStyle/>
          <a:p>
            <a:r>
              <a:rPr lang="en-US" sz="4000" i="1" dirty="0"/>
              <a:t>GAIA </a:t>
            </a:r>
            <a:r>
              <a:rPr lang="en-US" sz="4000" dirty="0"/>
              <a:t>EDR3 and the GCNS Sample</a:t>
            </a:r>
            <a:endParaRPr lang="en-US" sz="4000" i="1" dirty="0"/>
          </a:p>
        </p:txBody>
      </p:sp>
      <p:sp>
        <p:nvSpPr>
          <p:cNvPr id="3" name="Content Placeholder 2">
            <a:extLst>
              <a:ext uri="{FF2B5EF4-FFF2-40B4-BE49-F238E27FC236}">
                <a16:creationId xmlns:a16="http://schemas.microsoft.com/office/drawing/2014/main" id="{D7CA731D-F6B2-CCE9-DE67-12D579DD38A0}"/>
              </a:ext>
            </a:extLst>
          </p:cNvPr>
          <p:cNvSpPr>
            <a:spLocks noGrp="1"/>
          </p:cNvSpPr>
          <p:nvPr>
            <p:ph idx="1"/>
          </p:nvPr>
        </p:nvSpPr>
        <p:spPr>
          <a:xfrm>
            <a:off x="838201" y="2409568"/>
            <a:ext cx="5981278" cy="3690551"/>
          </a:xfrm>
        </p:spPr>
        <p:txBody>
          <a:bodyPr>
            <a:normAutofit/>
          </a:bodyPr>
          <a:lstStyle/>
          <a:p>
            <a:r>
              <a:rPr lang="en-US" sz="2000" dirty="0"/>
              <a:t>Detailed census of stars in solar neighborhood within 100pc</a:t>
            </a:r>
          </a:p>
          <a:p>
            <a:pPr lvl="1"/>
            <a:r>
              <a:rPr lang="en-US" sz="1600" dirty="0"/>
              <a:t>Positions</a:t>
            </a:r>
          </a:p>
          <a:p>
            <a:pPr lvl="1"/>
            <a:r>
              <a:rPr lang="en-US" sz="1600" dirty="0"/>
              <a:t>Motions</a:t>
            </a:r>
          </a:p>
          <a:p>
            <a:pPr lvl="1"/>
            <a:r>
              <a:rPr lang="en-US" sz="1600" dirty="0"/>
              <a:t>Binary Systems</a:t>
            </a:r>
          </a:p>
          <a:p>
            <a:pPr lvl="1"/>
            <a:r>
              <a:rPr lang="en-US" sz="1600" dirty="0"/>
              <a:t>Local star clusters</a:t>
            </a:r>
          </a:p>
          <a:p>
            <a:r>
              <a:rPr lang="en-US" sz="2000" dirty="0"/>
              <a:t>Many ultracool dwarfs (UCDs) detected</a:t>
            </a:r>
          </a:p>
          <a:p>
            <a:r>
              <a:rPr lang="en-US" sz="2000" dirty="0"/>
              <a:t>Optimal for studying cool and dim objects</a:t>
            </a:r>
          </a:p>
        </p:txBody>
      </p:sp>
      <p:pic>
        <p:nvPicPr>
          <p:cNvPr id="10242" name="Picture 2" descr="The new ultra-cool dwarfs found in the GCNS using Gaia EDR3">
            <a:extLst>
              <a:ext uri="{FF2B5EF4-FFF2-40B4-BE49-F238E27FC236}">
                <a16:creationId xmlns:a16="http://schemas.microsoft.com/office/drawing/2014/main" id="{6352CA67-BC33-F0A4-5BE6-717DC0274DB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96961" y="478088"/>
            <a:ext cx="4810874" cy="1948403"/>
          </a:xfrm>
          <a:prstGeom prst="rect">
            <a:avLst/>
          </a:prstGeom>
          <a:noFill/>
          <a:extLst>
            <a:ext uri="{909E8E84-426E-40DD-AFC4-6F175D3DCCD1}">
              <a14:hiddenFill xmlns:a14="http://schemas.microsoft.com/office/drawing/2010/main">
                <a:solidFill>
                  <a:srgbClr val="FFFFFF"/>
                </a:solidFill>
              </a14:hiddenFill>
            </a:ext>
          </a:extLst>
        </p:spPr>
      </p:pic>
      <p:pic>
        <p:nvPicPr>
          <p:cNvPr id="5" name="Online Media 4" descr="Gaia Early Data Release 3 - Gaia Catalogue of Nearby Stars - fly-through">
            <a:hlinkClick r:id="" action="ppaction://media"/>
            <a:extLst>
              <a:ext uri="{FF2B5EF4-FFF2-40B4-BE49-F238E27FC236}">
                <a16:creationId xmlns:a16="http://schemas.microsoft.com/office/drawing/2014/main" id="{B63E2633-5BE3-4FAA-1605-4D62ECCFDD5C}"/>
              </a:ext>
            </a:extLst>
          </p:cNvPr>
          <p:cNvPicPr>
            <a:picLocks noRot="1" noChangeAspect="1"/>
          </p:cNvPicPr>
          <p:nvPr>
            <a:videoFile r:link="rId1"/>
          </p:nvPr>
        </p:nvPicPr>
        <p:blipFill>
          <a:blip r:embed="rId5"/>
          <a:stretch>
            <a:fillRect/>
          </a:stretch>
        </p:blipFill>
        <p:spPr>
          <a:xfrm>
            <a:off x="6922476" y="3182036"/>
            <a:ext cx="4810874" cy="2718143"/>
          </a:xfrm>
          <a:prstGeom prst="rect">
            <a:avLst/>
          </a:prstGeom>
        </p:spPr>
      </p:pic>
      <p:sp>
        <p:nvSpPr>
          <p:cNvPr id="6" name="TextBox 5">
            <a:extLst>
              <a:ext uri="{FF2B5EF4-FFF2-40B4-BE49-F238E27FC236}">
                <a16:creationId xmlns:a16="http://schemas.microsoft.com/office/drawing/2014/main" id="{9C2FA8B7-BF0B-9D11-BFA6-3E81B93EA9A2}"/>
              </a:ext>
            </a:extLst>
          </p:cNvPr>
          <p:cNvSpPr txBox="1"/>
          <p:nvPr/>
        </p:nvSpPr>
        <p:spPr>
          <a:xfrm>
            <a:off x="6996961" y="5900179"/>
            <a:ext cx="3392743" cy="246221"/>
          </a:xfrm>
          <a:prstGeom prst="rect">
            <a:avLst/>
          </a:prstGeom>
          <a:noFill/>
        </p:spPr>
        <p:txBody>
          <a:bodyPr wrap="square" rtlCol="0">
            <a:spAutoFit/>
          </a:bodyPr>
          <a:lstStyle/>
          <a:p>
            <a:r>
              <a:rPr lang="en-US" sz="1000" dirty="0"/>
              <a:t>Source: ESA</a:t>
            </a:r>
          </a:p>
        </p:txBody>
      </p:sp>
      <p:sp>
        <p:nvSpPr>
          <p:cNvPr id="9" name="TextBox 8">
            <a:extLst>
              <a:ext uri="{FF2B5EF4-FFF2-40B4-BE49-F238E27FC236}">
                <a16:creationId xmlns:a16="http://schemas.microsoft.com/office/drawing/2014/main" id="{72F75537-B525-0866-0352-A4CDFCFE2843}"/>
              </a:ext>
            </a:extLst>
          </p:cNvPr>
          <p:cNvSpPr txBox="1"/>
          <p:nvPr/>
        </p:nvSpPr>
        <p:spPr>
          <a:xfrm>
            <a:off x="7188578" y="2347325"/>
            <a:ext cx="3392743" cy="246221"/>
          </a:xfrm>
          <a:prstGeom prst="rect">
            <a:avLst/>
          </a:prstGeom>
          <a:noFill/>
        </p:spPr>
        <p:txBody>
          <a:bodyPr wrap="square" rtlCol="0">
            <a:spAutoFit/>
          </a:bodyPr>
          <a:lstStyle/>
          <a:p>
            <a:r>
              <a:rPr lang="en-US" sz="1000" dirty="0"/>
              <a:t>Source: </a:t>
            </a:r>
            <a:r>
              <a:rPr lang="en-US" sz="1000" i="1" dirty="0"/>
              <a:t>GAIA </a:t>
            </a:r>
            <a:r>
              <a:rPr lang="en-US" sz="1000" dirty="0"/>
              <a:t>Collaboration, R. Smart, et al. A&amp;A 2020</a:t>
            </a:r>
          </a:p>
        </p:txBody>
      </p:sp>
    </p:spTree>
    <p:extLst>
      <p:ext uri="{BB962C8B-B14F-4D97-AF65-F5344CB8AC3E}">
        <p14:creationId xmlns:p14="http://schemas.microsoft.com/office/powerpoint/2010/main" val="427225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9B07A-3288-DF7A-707B-198BBD0F7394}"/>
              </a:ext>
            </a:extLst>
          </p:cNvPr>
          <p:cNvSpPr>
            <a:spLocks noGrp="1"/>
          </p:cNvSpPr>
          <p:nvPr>
            <p:ph type="title"/>
          </p:nvPr>
        </p:nvSpPr>
        <p:spPr>
          <a:xfrm>
            <a:off x="838200" y="556337"/>
            <a:ext cx="6797405" cy="1651404"/>
          </a:xfrm>
        </p:spPr>
        <p:txBody>
          <a:bodyPr>
            <a:normAutofit/>
          </a:bodyPr>
          <a:lstStyle/>
          <a:p>
            <a:r>
              <a:rPr lang="en-US" sz="4000" dirty="0"/>
              <a:t>Color—Magnitude Diagrams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47069D5-80C0-FFAD-F8FF-6C23955EF628}"/>
                  </a:ext>
                </a:extLst>
              </p:cNvPr>
              <p:cNvSpPr>
                <a:spLocks noGrp="1"/>
              </p:cNvSpPr>
              <p:nvPr>
                <p:ph idx="1"/>
              </p:nvPr>
            </p:nvSpPr>
            <p:spPr>
              <a:xfrm>
                <a:off x="838200" y="2401330"/>
                <a:ext cx="6797405" cy="3719384"/>
              </a:xfrm>
            </p:spPr>
            <p:txBody>
              <a:bodyPr>
                <a:normAutofit/>
              </a:bodyPr>
              <a:lstStyle/>
              <a:p>
                <a:r>
                  <a:rPr lang="en-US" sz="2000" dirty="0"/>
                  <a:t>Reconstruct GCNS Color-Magnitude Diagram as a first step to independently select brown dwarf candidates</a:t>
                </a:r>
              </a:p>
              <a:p>
                <a:r>
                  <a:rPr lang="en-US" sz="2000" dirty="0"/>
                  <a:t>Brown dwarf candidates lie in bottom tail</a:t>
                </a:r>
              </a:p>
              <a:p>
                <a:r>
                  <a:rPr lang="en-US" sz="2000" dirty="0"/>
                  <a:t>Constraints applied:</a:t>
                </a:r>
              </a:p>
              <a:p>
                <a:pPr lvl="1"/>
                <a14:m>
                  <m:oMath xmlns:m="http://schemas.openxmlformats.org/officeDocument/2006/math">
                    <m:r>
                      <a:rPr lang="en-US" sz="2000" b="0" i="1">
                        <a:latin typeface="Cambria Math" panose="02040503050406030204" pitchFamily="18" charset="0"/>
                      </a:rPr>
                      <m:t>14&lt;</m:t>
                    </m:r>
                    <m:sSub>
                      <m:sSubPr>
                        <m:ctrlPr>
                          <a:rPr lang="en-US" sz="2000" b="0" i="1">
                            <a:latin typeface="Cambria Math" panose="02040503050406030204" pitchFamily="18" charset="0"/>
                          </a:rPr>
                        </m:ctrlPr>
                      </m:sSubPr>
                      <m:e>
                        <m:r>
                          <a:rPr lang="en-US" sz="2000" b="0" i="1">
                            <a:latin typeface="Cambria Math" panose="02040503050406030204" pitchFamily="18" charset="0"/>
                          </a:rPr>
                          <m:t>𝑀</m:t>
                        </m:r>
                      </m:e>
                      <m:sub>
                        <m:r>
                          <a:rPr lang="en-US" sz="2000" b="0" i="1">
                            <a:latin typeface="Cambria Math" panose="02040503050406030204" pitchFamily="18" charset="0"/>
                          </a:rPr>
                          <m:t>𝐺</m:t>
                        </m:r>
                      </m:sub>
                    </m:sSub>
                    <m:r>
                      <a:rPr lang="en-US" sz="2000" b="0" i="1">
                        <a:latin typeface="Cambria Math" panose="02040503050406030204" pitchFamily="18" charset="0"/>
                      </a:rPr>
                      <m:t>&lt;20</m:t>
                    </m:r>
                  </m:oMath>
                </a14:m>
                <a:endParaRPr lang="en-US" sz="2000" b="0" dirty="0"/>
              </a:p>
              <a:p>
                <a:pPr lvl="1"/>
                <a14:m>
                  <m:oMath xmlns:m="http://schemas.openxmlformats.org/officeDocument/2006/math">
                    <m:r>
                      <a:rPr lang="en-US" sz="2000" b="0" i="1">
                        <a:latin typeface="Cambria Math" panose="02040503050406030204" pitchFamily="18" charset="0"/>
                      </a:rPr>
                      <m:t>1&lt;</m:t>
                    </m:r>
                    <m:r>
                      <a:rPr lang="en-US" sz="2000" b="0" i="1">
                        <a:latin typeface="Cambria Math" panose="02040503050406030204" pitchFamily="18" charset="0"/>
                      </a:rPr>
                      <m:t>𝐺</m:t>
                    </m:r>
                    <m:r>
                      <a:rPr lang="en-US" sz="2000" b="0" i="1">
                        <a:latin typeface="Cambria Math" panose="02040503050406030204" pitchFamily="18" charset="0"/>
                      </a:rPr>
                      <m:t>−</m:t>
                    </m:r>
                    <m:r>
                      <a:rPr lang="en-US" sz="2000" b="0" i="1">
                        <a:latin typeface="Cambria Math" panose="02040503050406030204" pitchFamily="18" charset="0"/>
                      </a:rPr>
                      <m:t>𝑅𝑃</m:t>
                    </m:r>
                    <m:r>
                      <a:rPr lang="en-US" sz="2000" b="0" i="1">
                        <a:latin typeface="Cambria Math" panose="02040503050406030204" pitchFamily="18" charset="0"/>
                      </a:rPr>
                      <m:t>&lt;3</m:t>
                    </m:r>
                  </m:oMath>
                </a14:m>
                <a:endParaRPr lang="en-US" sz="2000" dirty="0"/>
              </a:p>
              <a:p>
                <a:endParaRPr lang="en-US" sz="2000" dirty="0"/>
              </a:p>
            </p:txBody>
          </p:sp>
        </mc:Choice>
        <mc:Fallback>
          <p:sp>
            <p:nvSpPr>
              <p:cNvPr id="3" name="Content Placeholder 2">
                <a:extLst>
                  <a:ext uri="{FF2B5EF4-FFF2-40B4-BE49-F238E27FC236}">
                    <a16:creationId xmlns:a16="http://schemas.microsoft.com/office/drawing/2014/main" id="{547069D5-80C0-FFAD-F8FF-6C23955EF628}"/>
                  </a:ext>
                </a:extLst>
              </p:cNvPr>
              <p:cNvSpPr>
                <a:spLocks noGrp="1" noRot="1" noChangeAspect="1" noMove="1" noResize="1" noEditPoints="1" noAdjustHandles="1" noChangeArrowheads="1" noChangeShapeType="1" noTextEdit="1"/>
              </p:cNvSpPr>
              <p:nvPr>
                <p:ph idx="1"/>
              </p:nvPr>
            </p:nvSpPr>
            <p:spPr>
              <a:xfrm>
                <a:off x="838200" y="2401330"/>
                <a:ext cx="6797405" cy="3719384"/>
              </a:xfrm>
              <a:blipFill>
                <a:blip r:embed="rId3"/>
                <a:stretch>
                  <a:fillRect l="-933" t="-2048" r="-187"/>
                </a:stretch>
              </a:blipFill>
            </p:spPr>
            <p:txBody>
              <a:bodyPr/>
              <a:lstStyle/>
              <a:p>
                <a:r>
                  <a:rPr lang="en-US">
                    <a:noFill/>
                  </a:rPr>
                  <a:t> </a:t>
                </a:r>
              </a:p>
            </p:txBody>
          </p:sp>
        </mc:Fallback>
      </mc:AlternateContent>
      <p:pic>
        <p:nvPicPr>
          <p:cNvPr id="16" name="Picture 15" descr="A picture containing text, silhouette&#10;&#10;Description automatically generated">
            <a:extLst>
              <a:ext uri="{FF2B5EF4-FFF2-40B4-BE49-F238E27FC236}">
                <a16:creationId xmlns:a16="http://schemas.microsoft.com/office/drawing/2014/main" id="{906E14D0-4F03-A21A-13CA-C74464144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997556" y="320824"/>
            <a:ext cx="3995623" cy="2862843"/>
          </a:xfrm>
          <a:prstGeom prst="rect">
            <a:avLst/>
          </a:prstGeom>
          <a:noFill/>
        </p:spPr>
      </p:pic>
      <p:pic>
        <p:nvPicPr>
          <p:cNvPr id="17" name="Picture 16" descr="Chart, scatter chart&#10;&#10;Description automatically generated">
            <a:extLst>
              <a:ext uri="{FF2B5EF4-FFF2-40B4-BE49-F238E27FC236}">
                <a16:creationId xmlns:a16="http://schemas.microsoft.com/office/drawing/2014/main" id="{505EEBD2-82F0-706C-9948-51DC95128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997556" y="3512486"/>
            <a:ext cx="3995623" cy="2797942"/>
          </a:xfrm>
          <a:prstGeom prst="rect">
            <a:avLst/>
          </a:prstGeom>
          <a:noFill/>
        </p:spPr>
      </p:pic>
    </p:spTree>
    <p:extLst>
      <p:ext uri="{BB962C8B-B14F-4D97-AF65-F5344CB8AC3E}">
        <p14:creationId xmlns:p14="http://schemas.microsoft.com/office/powerpoint/2010/main" val="224208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7C730-6D92-2ABB-DB39-DA132A951F22}"/>
              </a:ext>
            </a:extLst>
          </p:cNvPr>
          <p:cNvSpPr>
            <a:spLocks noGrp="1"/>
          </p:cNvSpPr>
          <p:nvPr>
            <p:ph type="title"/>
          </p:nvPr>
        </p:nvSpPr>
        <p:spPr>
          <a:xfrm>
            <a:off x="838201" y="345810"/>
            <a:ext cx="5120561" cy="1325563"/>
          </a:xfrm>
        </p:spPr>
        <p:txBody>
          <a:bodyPr>
            <a:normAutofit/>
          </a:bodyPr>
          <a:lstStyle/>
          <a:p>
            <a:r>
              <a:rPr lang="en-US" dirty="0"/>
              <a:t>Objectives of this Thesis</a:t>
            </a:r>
          </a:p>
        </p:txBody>
      </p:sp>
      <p:sp>
        <p:nvSpPr>
          <p:cNvPr id="3" name="Content Placeholder 2">
            <a:extLst>
              <a:ext uri="{FF2B5EF4-FFF2-40B4-BE49-F238E27FC236}">
                <a16:creationId xmlns:a16="http://schemas.microsoft.com/office/drawing/2014/main" id="{95C1A7CE-8FB6-9CC5-3594-27D6B2E97B59}"/>
              </a:ext>
            </a:extLst>
          </p:cNvPr>
          <p:cNvSpPr>
            <a:spLocks noGrp="1"/>
          </p:cNvSpPr>
          <p:nvPr>
            <p:ph idx="1"/>
          </p:nvPr>
        </p:nvSpPr>
        <p:spPr>
          <a:xfrm>
            <a:off x="838201" y="1825625"/>
            <a:ext cx="5092194" cy="4351338"/>
          </a:xfrm>
        </p:spPr>
        <p:txBody>
          <a:bodyPr>
            <a:normAutofit/>
          </a:bodyPr>
          <a:lstStyle/>
          <a:p>
            <a:r>
              <a:rPr lang="en-US" dirty="0"/>
              <a:t>Brown Dwarf History/Physics</a:t>
            </a:r>
          </a:p>
          <a:p>
            <a:r>
              <a:rPr lang="en-US" i="1" dirty="0"/>
              <a:t>GAIA </a:t>
            </a:r>
            <a:endParaRPr lang="en-US" dirty="0"/>
          </a:p>
          <a:p>
            <a:pPr lvl="1">
              <a:buFont typeface="Wingdings" pitchFamily="2" charset="2"/>
              <a:buChar char="Ø"/>
            </a:pPr>
            <a:r>
              <a:rPr lang="en-US" i="1" dirty="0"/>
              <a:t>Mission</a:t>
            </a:r>
          </a:p>
          <a:p>
            <a:pPr lvl="1">
              <a:buFont typeface="Wingdings" pitchFamily="2" charset="2"/>
              <a:buChar char="Ø"/>
            </a:pPr>
            <a:r>
              <a:rPr lang="en-US" i="1" dirty="0"/>
              <a:t>Luminosity Function</a:t>
            </a:r>
          </a:p>
          <a:p>
            <a:r>
              <a:rPr lang="en-US" dirty="0"/>
              <a:t>Comparison to Theoretical Models</a:t>
            </a:r>
          </a:p>
          <a:p>
            <a:pPr marL="457200" lvl="1" indent="0">
              <a:buNone/>
            </a:pPr>
            <a:endParaRPr lang="en-US" i="1" dirty="0"/>
          </a:p>
        </p:txBody>
      </p:sp>
      <p:sp>
        <p:nvSpPr>
          <p:cNvPr id="2059" name="Oval 205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50" name="Picture 2" descr="objective clipart - Clip Art Library">
            <a:extLst>
              <a:ext uri="{FF2B5EF4-FFF2-40B4-BE49-F238E27FC236}">
                <a16:creationId xmlns:a16="http://schemas.microsoft.com/office/drawing/2014/main" id="{4DD41BD1-11AF-2A69-AFA0-2FF1D0B4E0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56" r="14513"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2061" name="Arc 206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2" name="Picture 4" descr="The Brown Dwarfs star stock illustration. Illustration of astronomy -  2119867">
            <a:extLst>
              <a:ext uri="{FF2B5EF4-FFF2-40B4-BE49-F238E27FC236}">
                <a16:creationId xmlns:a16="http://schemas.microsoft.com/office/drawing/2014/main" id="{BFCD6733-F9DE-EF44-5A73-1F71F85C8A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02" r="5907" b="-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7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526FD5F-DB07-A518-EABD-3E0444991B0F}"/>
              </a:ext>
            </a:extLst>
          </p:cNvPr>
          <p:cNvSpPr>
            <a:spLocks noGrp="1"/>
          </p:cNvSpPr>
          <p:nvPr>
            <p:ph type="title"/>
          </p:nvPr>
        </p:nvSpPr>
        <p:spPr>
          <a:xfrm>
            <a:off x="1246824" y="643467"/>
            <a:ext cx="4772975" cy="1800526"/>
          </a:xfrm>
        </p:spPr>
        <p:txBody>
          <a:bodyPr>
            <a:normAutofit/>
          </a:bodyPr>
          <a:lstStyle/>
          <a:p>
            <a:r>
              <a:rPr lang="en-US"/>
              <a:t>Tangential Velocity (</a:t>
            </a:r>
            <a:r>
              <a:rPr lang="en-US" i="1"/>
              <a:t>v</a:t>
            </a:r>
            <a:r>
              <a:rPr lang="en-US" i="1" baseline="-25000"/>
              <a:t>tan</a:t>
            </a:r>
            <a:r>
              <a:rPr lang="en-US"/>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2CFA0C-CD48-2691-C36C-47F3F2AFD179}"/>
                  </a:ext>
                </a:extLst>
              </p:cNvPr>
              <p:cNvSpPr>
                <a:spLocks noGrp="1"/>
              </p:cNvSpPr>
              <p:nvPr>
                <p:ph idx="1"/>
              </p:nvPr>
            </p:nvSpPr>
            <p:spPr>
              <a:xfrm>
                <a:off x="1246824" y="2623381"/>
                <a:ext cx="4772974" cy="3553581"/>
              </a:xfrm>
            </p:spPr>
            <p:txBody>
              <a:bodyPr>
                <a:normAutofit/>
              </a:bodyPr>
              <a:lstStyle/>
              <a:p>
                <a:r>
                  <a:rPr lang="en-US" sz="1700" i="1" dirty="0"/>
                  <a:t>GAIA </a:t>
                </a:r>
                <a:r>
                  <a:rPr lang="en-US" sz="1700" dirty="0"/>
                  <a:t>can obtain </a:t>
                </a:r>
                <a:r>
                  <a:rPr lang="en-US" sz="1700" i="1" dirty="0" err="1"/>
                  <a:t>v</a:t>
                </a:r>
                <a:r>
                  <a:rPr lang="en-US" sz="1700" i="1" baseline="-25000" dirty="0" err="1"/>
                  <a:t>tan</a:t>
                </a:r>
                <a:r>
                  <a:rPr lang="en-US" sz="1700" i="1" dirty="0"/>
                  <a:t> </a:t>
                </a:r>
                <a:r>
                  <a:rPr lang="en-US" sz="1700" dirty="0"/>
                  <a:t>from proper motion information</a:t>
                </a:r>
              </a:p>
              <a:p>
                <a:pPr/>
                <a14:m>
                  <m:oMath xmlns:m="http://schemas.openxmlformats.org/officeDocument/2006/math">
                    <m:sSub>
                      <m:sSubPr>
                        <m:ctrlPr>
                          <a:rPr lang="en-US" sz="1700" b="0" i="1">
                            <a:latin typeface="Cambria Math" panose="02040503050406030204" pitchFamily="18" charset="0"/>
                          </a:rPr>
                        </m:ctrlPr>
                      </m:sSubPr>
                      <m:e>
                        <m:r>
                          <a:rPr lang="en-US" sz="1700" b="0" i="1">
                            <a:latin typeface="Cambria Math" panose="02040503050406030204" pitchFamily="18" charset="0"/>
                          </a:rPr>
                          <m:t>𝑣</m:t>
                        </m:r>
                      </m:e>
                      <m:sub>
                        <m:r>
                          <a:rPr lang="en-US" sz="1700" b="0" i="1">
                            <a:latin typeface="Cambria Math" panose="02040503050406030204" pitchFamily="18" charset="0"/>
                          </a:rPr>
                          <m:t>𝑡𝑎𝑛</m:t>
                        </m:r>
                      </m:sub>
                    </m:sSub>
                    <m:r>
                      <a:rPr lang="en-US" sz="1700" b="0" i="1">
                        <a:latin typeface="Cambria Math" panose="02040503050406030204" pitchFamily="18" charset="0"/>
                      </a:rPr>
                      <m:t>=4.74</m:t>
                    </m:r>
                    <m:r>
                      <a:rPr lang="en-US" sz="1700" b="0" i="1">
                        <a:latin typeface="Cambria Math" panose="02040503050406030204" pitchFamily="18" charset="0"/>
                      </a:rPr>
                      <m:t>𝜇</m:t>
                    </m:r>
                    <m:r>
                      <a:rPr lang="en-US" sz="1700" b="0" i="1">
                        <a:latin typeface="Cambria Math" panose="02040503050406030204" pitchFamily="18" charset="0"/>
                      </a:rPr>
                      <m:t>𝑑</m:t>
                    </m:r>
                  </m:oMath>
                </a14:m>
                <a:endParaRPr lang="en-US" sz="1700" dirty="0"/>
              </a:p>
              <a:p>
                <a:r>
                  <a:rPr lang="en-US" sz="1700" dirty="0"/>
                  <a:t>Good indicator of age</a:t>
                </a:r>
              </a:p>
              <a:p>
                <a:pPr lvl="1"/>
                <a:r>
                  <a:rPr lang="en-US" sz="1700" dirty="0"/>
                  <a:t>Small </a:t>
                </a:r>
                <a:r>
                  <a:rPr lang="en-US" sz="1700" i="1" dirty="0" err="1"/>
                  <a:t>v</a:t>
                </a:r>
                <a:r>
                  <a:rPr lang="en-US" sz="1700" i="1" baseline="-25000" dirty="0" err="1"/>
                  <a:t>tan</a:t>
                </a:r>
                <a:r>
                  <a:rPr lang="en-US" sz="1700" i="1" dirty="0"/>
                  <a:t>= </a:t>
                </a:r>
                <a:r>
                  <a:rPr lang="en-US" sz="1700" dirty="0"/>
                  <a:t>young object</a:t>
                </a:r>
              </a:p>
              <a:p>
                <a:pPr lvl="1"/>
                <a:r>
                  <a:rPr lang="en-US" sz="1700" dirty="0"/>
                  <a:t>Gravitational interactions over time increase </a:t>
                </a:r>
                <a:r>
                  <a:rPr lang="en-US" sz="1700" i="1" dirty="0" err="1"/>
                  <a:t>v</a:t>
                </a:r>
                <a:r>
                  <a:rPr lang="en-US" sz="1700" i="1" baseline="-25000" dirty="0" err="1"/>
                  <a:t>tan</a:t>
                </a:r>
                <a:endParaRPr lang="en-US" sz="1700" i="1" baseline="-25000" dirty="0"/>
              </a:p>
              <a:p>
                <a:r>
                  <a:rPr lang="en-US" sz="1700" dirty="0"/>
                  <a:t>Constraints applied:</a:t>
                </a:r>
              </a:p>
              <a:p>
                <a:pPr lvl="1"/>
                <a:r>
                  <a:rPr lang="en-US" sz="1700" dirty="0"/>
                  <a:t>Old= </a:t>
                </a:r>
                <a14:m>
                  <m:oMath xmlns:m="http://schemas.openxmlformats.org/officeDocument/2006/math">
                    <m:sSub>
                      <m:sSubPr>
                        <m:ctrlPr>
                          <a:rPr lang="en-US" sz="1700" i="1">
                            <a:latin typeface="Cambria Math" panose="02040503050406030204" pitchFamily="18" charset="0"/>
                          </a:rPr>
                        </m:ctrlPr>
                      </m:sSubPr>
                      <m:e>
                        <m:r>
                          <a:rPr lang="en-US" sz="1700" b="0" i="1">
                            <a:latin typeface="Cambria Math" panose="02040503050406030204" pitchFamily="18" charset="0"/>
                          </a:rPr>
                          <m:t>𝑣</m:t>
                        </m:r>
                      </m:e>
                      <m:sub>
                        <m:r>
                          <a:rPr lang="en-US" sz="1700" b="0" i="1">
                            <a:latin typeface="Cambria Math" panose="02040503050406030204" pitchFamily="18" charset="0"/>
                          </a:rPr>
                          <m:t>𝑡𝑎𝑛</m:t>
                        </m:r>
                      </m:sub>
                    </m:sSub>
                    <m:r>
                      <a:rPr lang="en-US" sz="1700" i="1">
                        <a:latin typeface="Cambria Math" panose="02040503050406030204" pitchFamily="18" charset="0"/>
                        <a:ea typeface="Cambria Math" panose="02040503050406030204" pitchFamily="18" charset="0"/>
                      </a:rPr>
                      <m:t>≥</m:t>
                    </m:r>
                    <m:f>
                      <m:fPr>
                        <m:ctrlPr>
                          <a:rPr lang="en-US" sz="1700" b="0" i="1">
                            <a:latin typeface="Cambria Math" panose="02040503050406030204" pitchFamily="18" charset="0"/>
                          </a:rPr>
                        </m:ctrlPr>
                      </m:fPr>
                      <m:num>
                        <m:r>
                          <a:rPr lang="en-US" sz="1700" b="0" i="1">
                            <a:latin typeface="Cambria Math" panose="02040503050406030204" pitchFamily="18" charset="0"/>
                          </a:rPr>
                          <m:t>100</m:t>
                        </m:r>
                        <m:r>
                          <m:rPr>
                            <m:sty m:val="p"/>
                          </m:rPr>
                          <a:rPr lang="en-US" sz="1700" b="0" i="0">
                            <a:latin typeface="Cambria Math" panose="02040503050406030204" pitchFamily="18" charset="0"/>
                          </a:rPr>
                          <m:t>km</m:t>
                        </m:r>
                      </m:num>
                      <m:den>
                        <m:r>
                          <m:rPr>
                            <m:sty m:val="p"/>
                          </m:rPr>
                          <a:rPr lang="en-US" sz="1700" b="0" i="0">
                            <a:latin typeface="Cambria Math" panose="02040503050406030204" pitchFamily="18" charset="0"/>
                          </a:rPr>
                          <m:t>s</m:t>
                        </m:r>
                      </m:den>
                    </m:f>
                  </m:oMath>
                </a14:m>
                <a:endParaRPr lang="en-US" sz="1700" b="0" dirty="0"/>
              </a:p>
              <a:p>
                <a:pPr lvl="1"/>
                <a:r>
                  <a:rPr lang="en-US" sz="1700" dirty="0"/>
                  <a:t>Young = </a:t>
                </a:r>
                <a14:m>
                  <m:oMath xmlns:m="http://schemas.openxmlformats.org/officeDocument/2006/math">
                    <m:sSub>
                      <m:sSubPr>
                        <m:ctrlPr>
                          <a:rPr lang="en-US" sz="1700" i="1">
                            <a:latin typeface="Cambria Math" panose="02040503050406030204" pitchFamily="18" charset="0"/>
                          </a:rPr>
                        </m:ctrlPr>
                      </m:sSubPr>
                      <m:e>
                        <m:r>
                          <a:rPr lang="en-US" sz="1700" b="0" i="1">
                            <a:latin typeface="Cambria Math" panose="02040503050406030204" pitchFamily="18" charset="0"/>
                          </a:rPr>
                          <m:t>𝑣</m:t>
                        </m:r>
                      </m:e>
                      <m:sub>
                        <m:r>
                          <a:rPr lang="en-US" sz="1700" b="0" i="1">
                            <a:latin typeface="Cambria Math" panose="02040503050406030204" pitchFamily="18" charset="0"/>
                          </a:rPr>
                          <m:t>𝑡𝑎𝑛</m:t>
                        </m:r>
                      </m:sub>
                    </m:sSub>
                    <m:r>
                      <a:rPr lang="en-US" sz="1700" i="1">
                        <a:latin typeface="Cambria Math" panose="02040503050406030204" pitchFamily="18" charset="0"/>
                        <a:ea typeface="Cambria Math" panose="02040503050406030204" pitchFamily="18" charset="0"/>
                      </a:rPr>
                      <m:t>≤</m:t>
                    </m:r>
                    <m:f>
                      <m:fPr>
                        <m:ctrlPr>
                          <a:rPr lang="en-US" sz="1700" b="0" i="1">
                            <a:latin typeface="Cambria Math" panose="02040503050406030204" pitchFamily="18" charset="0"/>
                          </a:rPr>
                        </m:ctrlPr>
                      </m:fPr>
                      <m:num>
                        <m:r>
                          <a:rPr lang="en-US" sz="1700" b="0" i="1">
                            <a:latin typeface="Cambria Math" panose="02040503050406030204" pitchFamily="18" charset="0"/>
                          </a:rPr>
                          <m:t>20</m:t>
                        </m:r>
                        <m:r>
                          <m:rPr>
                            <m:sty m:val="p"/>
                          </m:rPr>
                          <a:rPr lang="en-US" sz="1700" b="0" i="0">
                            <a:latin typeface="Cambria Math" panose="02040503050406030204" pitchFamily="18" charset="0"/>
                          </a:rPr>
                          <m:t>km</m:t>
                        </m:r>
                      </m:num>
                      <m:den>
                        <m:r>
                          <m:rPr>
                            <m:sty m:val="p"/>
                          </m:rPr>
                          <a:rPr lang="en-US" sz="1700" b="0" i="0">
                            <a:latin typeface="Cambria Math" panose="02040503050406030204" pitchFamily="18" charset="0"/>
                          </a:rPr>
                          <m:t>s</m:t>
                        </m:r>
                      </m:den>
                    </m:f>
                  </m:oMath>
                </a14:m>
                <a:endParaRPr lang="en-US" sz="1700" dirty="0"/>
              </a:p>
              <a:p>
                <a:endParaRPr lang="en-US" sz="1700" dirty="0"/>
              </a:p>
              <a:p>
                <a:pPr lvl="1"/>
                <a:endParaRPr lang="en-US" sz="1700" dirty="0"/>
              </a:p>
            </p:txBody>
          </p:sp>
        </mc:Choice>
        <mc:Fallback>
          <p:sp>
            <p:nvSpPr>
              <p:cNvPr id="3" name="Content Placeholder 2">
                <a:extLst>
                  <a:ext uri="{FF2B5EF4-FFF2-40B4-BE49-F238E27FC236}">
                    <a16:creationId xmlns:a16="http://schemas.microsoft.com/office/drawing/2014/main" id="{692CFA0C-CD48-2691-C36C-47F3F2AFD179}"/>
                  </a:ext>
                </a:extLst>
              </p:cNvPr>
              <p:cNvSpPr>
                <a:spLocks noGrp="1" noRot="1" noChangeAspect="1" noMove="1" noResize="1" noEditPoints="1" noAdjustHandles="1" noChangeArrowheads="1" noChangeShapeType="1" noTextEdit="1"/>
              </p:cNvSpPr>
              <p:nvPr>
                <p:ph idx="1"/>
              </p:nvPr>
            </p:nvSpPr>
            <p:spPr>
              <a:xfrm>
                <a:off x="1246824" y="2623381"/>
                <a:ext cx="4772974" cy="3553581"/>
              </a:xfrm>
              <a:blipFill>
                <a:blip r:embed="rId3"/>
                <a:stretch>
                  <a:fillRect l="-798" t="-1068" r="-1596"/>
                </a:stretch>
              </a:blipFill>
            </p:spPr>
            <p:txBody>
              <a:bodyPr/>
              <a:lstStyle/>
              <a:p>
                <a:r>
                  <a:rPr lang="en-US">
                    <a:noFill/>
                  </a:rPr>
                  <a:t> </a:t>
                </a:r>
              </a:p>
            </p:txBody>
          </p:sp>
        </mc:Fallback>
      </mc:AlternateContent>
      <p:pic>
        <p:nvPicPr>
          <p:cNvPr id="4" name="Picture 3" descr="Chart, histogram&#10;&#10;Description automatically generated">
            <a:extLst>
              <a:ext uri="{FF2B5EF4-FFF2-40B4-BE49-F238E27FC236}">
                <a16:creationId xmlns:a16="http://schemas.microsoft.com/office/drawing/2014/main" id="{F49FB442-DB64-062A-A538-BE97F5985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61392" y="643468"/>
            <a:ext cx="3725960" cy="2545005"/>
          </a:xfrm>
          <a:prstGeom prst="rect">
            <a:avLst/>
          </a:prstGeom>
          <a:noFill/>
        </p:spPr>
      </p:pic>
      <p:pic>
        <p:nvPicPr>
          <p:cNvPr id="5" name="Picture 4" descr="Chart, histogram&#10;&#10;Description automatically generated">
            <a:extLst>
              <a:ext uri="{FF2B5EF4-FFF2-40B4-BE49-F238E27FC236}">
                <a16:creationId xmlns:a16="http://schemas.microsoft.com/office/drawing/2014/main" id="{3CD1EE41-69BC-5247-2D09-2958FD4575AA}"/>
              </a:ext>
            </a:extLst>
          </p:cNvPr>
          <p:cNvPicPr>
            <a:picLocks noChangeAspect="1"/>
          </p:cNvPicPr>
          <p:nvPr/>
        </p:nvPicPr>
        <p:blipFill rotWithShape="1">
          <a:blip r:embed="rId5">
            <a:extLst>
              <a:ext uri="{28A0092B-C50C-407E-A947-70E740481C1C}">
                <a14:useLocalDpi xmlns:a14="http://schemas.microsoft.com/office/drawing/2010/main" val="0"/>
              </a:ext>
            </a:extLst>
          </a:blip>
          <a:srcRect l="-633" t="-2971" r="-633" b="-2971"/>
          <a:stretch/>
        </p:blipFill>
        <p:spPr bwMode="auto">
          <a:xfrm>
            <a:off x="7895287" y="3657600"/>
            <a:ext cx="3458170" cy="2585510"/>
          </a:xfrm>
          <a:prstGeom prst="rect">
            <a:avLst/>
          </a:prstGeom>
          <a:noFill/>
        </p:spPr>
      </p:pic>
    </p:spTree>
    <p:extLst>
      <p:ext uri="{BB962C8B-B14F-4D97-AF65-F5344CB8AC3E}">
        <p14:creationId xmlns:p14="http://schemas.microsoft.com/office/powerpoint/2010/main" val="127349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9BAFA-0E64-B538-B4B1-DC92C57EB26F}"/>
              </a:ext>
            </a:extLst>
          </p:cNvPr>
          <p:cNvSpPr>
            <a:spLocks noGrp="1"/>
          </p:cNvSpPr>
          <p:nvPr>
            <p:ph type="title"/>
          </p:nvPr>
        </p:nvSpPr>
        <p:spPr/>
        <p:txBody>
          <a:bodyPr/>
          <a:lstStyle/>
          <a:p>
            <a:r>
              <a:rPr lang="en-US" dirty="0"/>
              <a:t>The Luminosity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F6EBA3-BE7C-1943-55A6-3BDB06881A8E}"/>
                  </a:ext>
                </a:extLst>
              </p:cNvPr>
              <p:cNvSpPr>
                <a:spLocks noGrp="1"/>
              </p:cNvSpPr>
              <p:nvPr>
                <p:ph idx="1"/>
              </p:nvPr>
            </p:nvSpPr>
            <p:spPr/>
            <p:txBody>
              <a:bodyPr>
                <a:normAutofit fontScale="92500" lnSpcReduction="20000"/>
              </a:bodyPr>
              <a:lstStyle/>
              <a:p>
                <a:r>
                  <a:rPr lang="en-US" i="1" dirty="0"/>
                  <a:t>GAIA </a:t>
                </a:r>
                <a:r>
                  <a:rPr lang="en-US" dirty="0"/>
                  <a:t>GCNS is a superb dataset for investigating the luminosity function since it contains high precision astrometric parallax </a:t>
                </a:r>
              </a:p>
              <a:p>
                <a:r>
                  <a:rPr lang="en-US" dirty="0"/>
                  <a:t>Used to obtain number of stars or galaxies per luminosity per absolute magnitude interval</a:t>
                </a:r>
              </a:p>
              <a:p>
                <a14:m>
                  <m:oMath xmlns:m="http://schemas.openxmlformats.org/officeDocument/2006/math">
                    <m:r>
                      <m:rPr>
                        <m:sty m:val="p"/>
                      </m:rPr>
                      <a:rPr lang="en-US"/>
                      <m:t>Φ</m:t>
                    </m:r>
                    <m:d>
                      <m:dPr>
                        <m:ctrlPr>
                          <a:rPr lang="en-US" i="1"/>
                        </m:ctrlPr>
                      </m:dPr>
                      <m:e>
                        <m:sSub>
                          <m:sSubPr>
                            <m:ctrlPr>
                              <a:rPr lang="en-US" i="1"/>
                            </m:ctrlPr>
                          </m:sSubPr>
                          <m:e>
                            <m:r>
                              <a:rPr lang="en-US" i="1"/>
                              <m:t>𝑀</m:t>
                            </m:r>
                          </m:e>
                          <m:sub>
                            <m:r>
                              <a:rPr lang="en-US" i="1"/>
                              <m:t>𝑖</m:t>
                            </m:r>
                          </m:sub>
                        </m:sSub>
                      </m:e>
                    </m:d>
                    <m:sSub>
                      <m:sSubPr>
                        <m:ctrlPr>
                          <a:rPr lang="en-US" i="1"/>
                        </m:ctrlPr>
                      </m:sSubPr>
                      <m:e>
                        <m:r>
                          <a:rPr lang="en-US" i="1"/>
                          <m:t>𝑑𝑀</m:t>
                        </m:r>
                      </m:e>
                      <m:sub>
                        <m:r>
                          <a:rPr lang="en-US" i="1"/>
                          <m:t>𝑖</m:t>
                        </m:r>
                      </m:sub>
                    </m:sSub>
                    <m:r>
                      <a:rPr lang="en-US" i="1"/>
                      <m:t>=</m:t>
                    </m:r>
                    <m:f>
                      <m:fPr>
                        <m:ctrlPr>
                          <a:rPr lang="en-US" i="1"/>
                        </m:ctrlPr>
                      </m:fPr>
                      <m:num>
                        <m:sSub>
                          <m:sSubPr>
                            <m:ctrlPr>
                              <a:rPr lang="en-US" i="1"/>
                            </m:ctrlPr>
                          </m:sSubPr>
                          <m:e>
                            <m:r>
                              <a:rPr lang="en-US" i="1"/>
                              <m:t>𝑛</m:t>
                            </m:r>
                          </m:e>
                          <m:sub>
                            <m:r>
                              <a:rPr lang="en-US" i="1"/>
                              <m:t>⋆</m:t>
                            </m:r>
                          </m:sub>
                        </m:sSub>
                      </m:num>
                      <m:den>
                        <m:sSup>
                          <m:sSupPr>
                            <m:ctrlPr>
                              <a:rPr lang="en-US" i="1"/>
                            </m:ctrlPr>
                          </m:sSupPr>
                          <m:e>
                            <m:r>
                              <m:rPr>
                                <m:sty m:val="p"/>
                              </m:rPr>
                              <a:rPr lang="en-US"/>
                              <m:t>pc</m:t>
                            </m:r>
                          </m:e>
                          <m:sup>
                            <m:r>
                              <a:rPr lang="en-US"/>
                              <m:t>3</m:t>
                            </m:r>
                          </m:sup>
                        </m:sSup>
                      </m:den>
                    </m:f>
                    <m:sSub>
                      <m:sSubPr>
                        <m:ctrlPr>
                          <a:rPr lang="en-US" i="1"/>
                        </m:ctrlPr>
                      </m:sSubPr>
                      <m:e>
                        <m:r>
                          <a:rPr lang="en-US" i="1"/>
                          <m:t>𝑑𝑀</m:t>
                        </m:r>
                      </m:e>
                      <m:sub>
                        <m:r>
                          <a:rPr lang="en-US" i="1"/>
                          <m:t>𝑖</m:t>
                        </m:r>
                      </m:sub>
                    </m:sSub>
                  </m:oMath>
                </a14:m>
                <a:endParaRPr lang="en-US" dirty="0"/>
              </a:p>
              <a:p>
                <a:r>
                  <a:rPr lang="en-US" dirty="0"/>
                  <a:t>Determined </a:t>
                </a:r>
                <a14:m>
                  <m:oMath xmlns:m="http://schemas.openxmlformats.org/officeDocument/2006/math">
                    <m:r>
                      <m:rPr>
                        <m:sty m:val="p"/>
                      </m:rPr>
                      <a:rPr lang="en-US" smtClean="0">
                        <a:latin typeface="Cambria Math" panose="02040503050406030204" pitchFamily="18" charset="0"/>
                      </a:rPr>
                      <m:t>Φ</m:t>
                    </m:r>
                  </m:oMath>
                </a14:m>
                <a:r>
                  <a:rPr lang="en-US" dirty="0"/>
                  <a:t> using classical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𝑚𝑎𝑥</m:t>
                        </m:r>
                      </m:sub>
                    </m:sSub>
                  </m:oMath>
                </a14:m>
                <a:r>
                  <a:rPr lang="en-US" dirty="0"/>
                  <a:t> technique (Schmidt, 1968)</a:t>
                </a:r>
              </a:p>
              <a:p>
                <a:r>
                  <a:rPr lang="en-US" dirty="0"/>
                  <a:t>Maximum volume probed at given absolute magnitude and corrected for decrease in stellar density with increasing distance above Galactic plane:</a:t>
                </a:r>
              </a:p>
              <a:p>
                <a:pPr lvl="1"/>
                <a14:m>
                  <m:oMath xmlns:m="http://schemas.openxmlformats.org/officeDocument/2006/math">
                    <m:sSub>
                      <m:sSubPr>
                        <m:ctrlPr>
                          <a:rPr lang="en-US" i="1"/>
                        </m:ctrlPr>
                      </m:sSubPr>
                      <m:e>
                        <m:r>
                          <a:rPr lang="en-US" i="1"/>
                          <m:t>𝑉</m:t>
                        </m:r>
                      </m:e>
                      <m:sub>
                        <m:r>
                          <a:rPr lang="en-US" i="1"/>
                          <m:t>𝑚𝑎𝑥</m:t>
                        </m:r>
                      </m:sub>
                    </m:sSub>
                    <m:r>
                      <a:rPr lang="en-US"/>
                      <m:t>=</m:t>
                    </m:r>
                    <m:r>
                      <m:rPr>
                        <m:sty m:val="p"/>
                      </m:rPr>
                      <a:rPr lang="en-US"/>
                      <m:t>Ω</m:t>
                    </m:r>
                    <m:r>
                      <a:rPr lang="en-US"/>
                      <m:t> </m:t>
                    </m:r>
                    <m:f>
                      <m:fPr>
                        <m:ctrlPr>
                          <a:rPr lang="en-US" i="1"/>
                        </m:ctrlPr>
                      </m:fPr>
                      <m:num>
                        <m:sSup>
                          <m:sSupPr>
                            <m:ctrlPr>
                              <a:rPr lang="en-US" i="1"/>
                            </m:ctrlPr>
                          </m:sSupPr>
                          <m:e>
                            <m:r>
                              <a:rPr lang="en-US" i="1"/>
                              <m:t>𝐻</m:t>
                            </m:r>
                          </m:e>
                          <m:sup>
                            <m:r>
                              <a:rPr lang="en-US"/>
                              <m:t>3</m:t>
                            </m:r>
                          </m:sup>
                        </m:sSup>
                      </m:num>
                      <m:den>
                        <m:func>
                          <m:funcPr>
                            <m:ctrlPr>
                              <a:rPr lang="en-US" i="1"/>
                            </m:ctrlPr>
                          </m:funcPr>
                          <m:fName>
                            <m:sSup>
                              <m:sSupPr>
                                <m:ctrlPr>
                                  <a:rPr lang="en-US" i="1"/>
                                </m:ctrlPr>
                              </m:sSupPr>
                              <m:e>
                                <m:r>
                                  <m:rPr>
                                    <m:sty m:val="p"/>
                                  </m:rPr>
                                  <a:rPr lang="en-US"/>
                                  <m:t>sin</m:t>
                                </m:r>
                              </m:e>
                              <m:sup>
                                <m:r>
                                  <a:rPr lang="en-US"/>
                                  <m:t>3</m:t>
                                </m:r>
                              </m:sup>
                            </m:sSup>
                          </m:fName>
                          <m:e>
                            <m:r>
                              <a:rPr lang="en-US"/>
                              <m:t>|</m:t>
                            </m:r>
                            <m:r>
                              <a:rPr lang="en-US" i="1"/>
                              <m:t>𝑏</m:t>
                            </m:r>
                            <m:r>
                              <a:rPr lang="en-US"/>
                              <m:t>|</m:t>
                            </m:r>
                          </m:e>
                        </m:func>
                      </m:den>
                    </m:f>
                    <m:d>
                      <m:dPr>
                        <m:begChr m:val="["/>
                        <m:endChr m:val="]"/>
                        <m:ctrlPr>
                          <a:rPr lang="en-US" i="1"/>
                        </m:ctrlPr>
                      </m:dPr>
                      <m:e>
                        <m:r>
                          <a:rPr lang="en-US"/>
                          <m:t>2</m:t>
                        </m:r>
                        <m:r>
                          <a:rPr lang="en-US" i="1"/>
                          <m:t>−</m:t>
                        </m:r>
                        <m:d>
                          <m:dPr>
                            <m:ctrlPr>
                              <a:rPr lang="en-US" i="1"/>
                            </m:ctrlPr>
                          </m:dPr>
                          <m:e>
                            <m:sSup>
                              <m:sSupPr>
                                <m:ctrlPr>
                                  <a:rPr lang="en-US" i="1"/>
                                </m:ctrlPr>
                              </m:sSupPr>
                              <m:e>
                                <m:r>
                                  <a:rPr lang="en-US" i="1"/>
                                  <m:t>𝜉</m:t>
                                </m:r>
                              </m:e>
                              <m:sup>
                                <m:r>
                                  <a:rPr lang="en-US"/>
                                  <m:t>2</m:t>
                                </m:r>
                              </m:sup>
                            </m:sSup>
                            <m:r>
                              <a:rPr lang="en-US"/>
                              <m:t>+2</m:t>
                            </m:r>
                            <m:r>
                              <a:rPr lang="en-US" i="1"/>
                              <m:t>𝜉</m:t>
                            </m:r>
                            <m:r>
                              <a:rPr lang="en-US"/>
                              <m:t>+2</m:t>
                            </m:r>
                          </m:e>
                        </m:d>
                        <m:func>
                          <m:funcPr>
                            <m:ctrlPr>
                              <a:rPr lang="en-US" i="1"/>
                            </m:ctrlPr>
                          </m:funcPr>
                          <m:fName>
                            <m:r>
                              <m:rPr>
                                <m:sty m:val="p"/>
                              </m:rPr>
                              <a:rPr lang="en-US"/>
                              <m:t>exp</m:t>
                            </m:r>
                          </m:fName>
                          <m:e>
                            <m:d>
                              <m:dPr>
                                <m:ctrlPr>
                                  <a:rPr lang="en-US" i="1"/>
                                </m:ctrlPr>
                              </m:dPr>
                              <m:e>
                                <m:r>
                                  <a:rPr lang="en-US" i="1"/>
                                  <m:t>−</m:t>
                                </m:r>
                                <m:r>
                                  <a:rPr lang="en-US" i="1"/>
                                  <m:t>𝜉</m:t>
                                </m:r>
                              </m:e>
                            </m:d>
                          </m:e>
                        </m:func>
                      </m:e>
                    </m:d>
                  </m:oMath>
                </a14:m>
                <a:endParaRPr lang="en-US" dirty="0"/>
              </a:p>
              <a:p>
                <a:pPr lvl="1"/>
                <a14:m>
                  <m:oMath xmlns:m="http://schemas.openxmlformats.org/officeDocument/2006/math">
                    <m:r>
                      <a:rPr lang="en-US" i="1"/>
                      <m:t>𝜉</m:t>
                    </m:r>
                    <m:r>
                      <a:rPr lang="en-US"/>
                      <m:t>=</m:t>
                    </m:r>
                    <m:f>
                      <m:fPr>
                        <m:ctrlPr>
                          <a:rPr lang="en-US" i="1"/>
                        </m:ctrlPr>
                      </m:fPr>
                      <m:num>
                        <m:sSub>
                          <m:sSubPr>
                            <m:ctrlPr>
                              <a:rPr lang="en-US" i="1"/>
                            </m:ctrlPr>
                          </m:sSubPr>
                          <m:e>
                            <m:r>
                              <a:rPr lang="en-US" i="1"/>
                              <m:t>𝑑</m:t>
                            </m:r>
                          </m:e>
                          <m:sub>
                            <m:r>
                              <a:rPr lang="en-US" i="1"/>
                              <m:t>𝑚𝑎𝑥</m:t>
                            </m:r>
                          </m:sub>
                        </m:sSub>
                        <m:r>
                          <m:rPr>
                            <m:sty m:val="p"/>
                          </m:rPr>
                          <a:rPr lang="en-US"/>
                          <m:t>sin</m:t>
                        </m:r>
                        <m:r>
                          <a:rPr lang="en-US"/>
                          <m:t>|</m:t>
                        </m:r>
                        <m:r>
                          <a:rPr lang="en-US" i="1"/>
                          <m:t>𝑏</m:t>
                        </m:r>
                        <m:r>
                          <a:rPr lang="en-US"/>
                          <m:t>|</m:t>
                        </m:r>
                      </m:num>
                      <m:den>
                        <m:r>
                          <a:rPr lang="en-US" i="1"/>
                          <m:t>𝐻</m:t>
                        </m:r>
                      </m:den>
                    </m:f>
                  </m:oMath>
                </a14:m>
                <a:endParaRPr lang="en-US" dirty="0"/>
              </a:p>
            </p:txBody>
          </p:sp>
        </mc:Choice>
        <mc:Fallback>
          <p:sp>
            <p:nvSpPr>
              <p:cNvPr id="3" name="Content Placeholder 2">
                <a:extLst>
                  <a:ext uri="{FF2B5EF4-FFF2-40B4-BE49-F238E27FC236}">
                    <a16:creationId xmlns:a16="http://schemas.microsoft.com/office/drawing/2014/main" id="{80F6EBA3-BE7C-1943-55A6-3BDB06881A8E}"/>
                  </a:ext>
                </a:extLst>
              </p:cNvPr>
              <p:cNvSpPr>
                <a:spLocks noGrp="1" noRot="1" noChangeAspect="1" noMove="1" noResize="1" noEditPoints="1" noAdjustHandles="1" noChangeArrowheads="1" noChangeShapeType="1" noTextEdit="1"/>
              </p:cNvSpPr>
              <p:nvPr>
                <p:ph idx="1"/>
              </p:nvPr>
            </p:nvSpPr>
            <p:spPr>
              <a:blipFill>
                <a:blip r:embed="rId3"/>
                <a:stretch>
                  <a:fillRect l="-965" t="-3488"/>
                </a:stretch>
              </a:blipFill>
            </p:spPr>
            <p:txBody>
              <a:bodyPr/>
              <a:lstStyle/>
              <a:p>
                <a:r>
                  <a:rPr lang="en-US">
                    <a:noFill/>
                  </a:rPr>
                  <a:t> </a:t>
                </a:r>
              </a:p>
            </p:txBody>
          </p:sp>
        </mc:Fallback>
      </mc:AlternateContent>
    </p:spTree>
    <p:extLst>
      <p:ext uri="{BB962C8B-B14F-4D97-AF65-F5344CB8AC3E}">
        <p14:creationId xmlns:p14="http://schemas.microsoft.com/office/powerpoint/2010/main" val="1310672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2">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0FF2FDBC-7E5A-9D7E-E511-5B029ABD6A1E}"/>
              </a:ext>
            </a:extLst>
          </p:cNvPr>
          <p:cNvSpPr>
            <a:spLocks noGrp="1"/>
          </p:cNvSpPr>
          <p:nvPr>
            <p:ph type="title"/>
          </p:nvPr>
        </p:nvSpPr>
        <p:spPr>
          <a:xfrm>
            <a:off x="1246824" y="643467"/>
            <a:ext cx="4772975" cy="1800526"/>
          </a:xfrm>
        </p:spPr>
        <p:txBody>
          <a:bodyPr>
            <a:normAutofit/>
          </a:bodyPr>
          <a:lstStyle/>
          <a:p>
            <a:r>
              <a:rPr lang="en-US" i="1"/>
              <a:t>GAIA </a:t>
            </a:r>
            <a:r>
              <a:rPr lang="en-US"/>
              <a:t>Luminosity Function</a:t>
            </a:r>
            <a:endParaRPr lang="en-US" i="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33FBF2-67E2-F55A-E318-BDC26589782A}"/>
                  </a:ext>
                </a:extLst>
              </p:cNvPr>
              <p:cNvSpPr>
                <a:spLocks noGrp="1"/>
              </p:cNvSpPr>
              <p:nvPr>
                <p:ph idx="1"/>
              </p:nvPr>
            </p:nvSpPr>
            <p:spPr>
              <a:xfrm>
                <a:off x="1246824" y="2623381"/>
                <a:ext cx="4772974" cy="3553581"/>
              </a:xfrm>
            </p:spPr>
            <p:txBody>
              <a:bodyPr>
                <a:normAutofit/>
              </a:bodyPr>
              <a:lstStyle/>
              <a:p>
                <a:pPr/>
                <a14:m>
                  <m:oMath xmlns:m="http://schemas.openxmlformats.org/officeDocument/2006/math">
                    <m:r>
                      <m:rPr>
                        <m:sty m:val="p"/>
                      </m:rPr>
                      <a:rPr lang="en-US" sz="2000" smtClean="0">
                        <a:latin typeface="Cambria Math" panose="02040503050406030204" pitchFamily="18" charset="0"/>
                      </a:rPr>
                      <m:t>Φ</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𝑖</m:t>
                            </m:r>
                          </m:sub>
                        </m:sSub>
                      </m:e>
                    </m:d>
                    <m:r>
                      <a:rPr lang="en-US" sz="2000">
                        <a:latin typeface="Cambria Math" panose="02040503050406030204" pitchFamily="18" charset="0"/>
                      </a:rPr>
                      <m:t>=</m:t>
                    </m:r>
                    <m:nary>
                      <m:naryPr>
                        <m:chr m:val="∑"/>
                        <m:limLoc m:val="undOvr"/>
                        <m:subHide m:val="on"/>
                        <m:supHide m:val="on"/>
                        <m:ctrlPr>
                          <a:rPr lang="en-US" sz="2000" i="1">
                            <a:latin typeface="Cambria Math" panose="02040503050406030204" pitchFamily="18" charset="0"/>
                          </a:rPr>
                        </m:ctrlPr>
                      </m:naryPr>
                      <m:sub/>
                      <m:sup/>
                      <m:e>
                        <m:f>
                          <m:fPr>
                            <m:ctrlPr>
                              <a:rPr lang="en-US" sz="2000" i="1">
                                <a:latin typeface="Cambria Math" panose="02040503050406030204" pitchFamily="18" charset="0"/>
                              </a:rPr>
                            </m:ctrlPr>
                          </m:fPr>
                          <m:num>
                            <m:r>
                              <a:rPr lang="en-US" sz="2000">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𝑚𝑎𝑥</m:t>
                                </m:r>
                              </m:sub>
                            </m:sSub>
                          </m:den>
                        </m:f>
                      </m:e>
                    </m:nary>
                  </m:oMath>
                </a14:m>
                <a:endParaRPr lang="en-US" sz="2000" dirty="0"/>
              </a:p>
              <a:p>
                <a:pPr/>
                <a14:m>
                  <m:oMath xmlns:m="http://schemas.openxmlformats.org/officeDocument/2006/math">
                    <m:r>
                      <a:rPr lang="en-US" sz="2000" b="0" i="1">
                        <a:latin typeface="Cambria Math" panose="02040503050406030204" pitchFamily="18" charset="0"/>
                      </a:rPr>
                      <m:t>𝑒𝑟𝑟𝑜𝑟</m:t>
                    </m:r>
                    <m:r>
                      <a:rPr lang="en-US" sz="2000">
                        <a:latin typeface="Cambria Math" panose="02040503050406030204" pitchFamily="18" charset="0"/>
                      </a:rPr>
                      <m:t>=±</m:t>
                    </m:r>
                    <m:f>
                      <m:fPr>
                        <m:ctrlPr>
                          <a:rPr lang="en-US" sz="2000" i="1">
                            <a:latin typeface="Cambria Math" panose="02040503050406030204" pitchFamily="18" charset="0"/>
                          </a:rPr>
                        </m:ctrlPr>
                      </m:fPr>
                      <m:num>
                        <m:r>
                          <m:rPr>
                            <m:sty m:val="p"/>
                          </m:rPr>
                          <a:rPr lang="en-US" sz="2000">
                            <a:latin typeface="Cambria Math" panose="02040503050406030204" pitchFamily="18" charset="0"/>
                          </a:rPr>
                          <m:t>Φ</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𝑏𝑖𝑛𝑐𝑜𝑢𝑛𝑡</m:t>
                            </m:r>
                          </m:e>
                        </m:rad>
                      </m:den>
                    </m:f>
                  </m:oMath>
                </a14:m>
                <a:endParaRPr lang="en-US" sz="2000" dirty="0"/>
              </a:p>
              <a:p>
                <a:r>
                  <a:rPr lang="en-US" sz="2000" dirty="0"/>
                  <a:t>Distinct peak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𝐺</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+12.0</m:t>
                    </m:r>
                  </m:oMath>
                </a14:m>
                <a:endParaRPr lang="en-US" sz="2000" b="0" dirty="0">
                  <a:ea typeface="Cambria Math" panose="02040503050406030204" pitchFamily="18" charset="0"/>
                </a:endParaRPr>
              </a:p>
              <a:p>
                <a:pPr lvl="1"/>
                <a14:m>
                  <m:oMath xmlns:m="http://schemas.openxmlformats.org/officeDocument/2006/math">
                    <m:r>
                      <m:rPr>
                        <m:sty m:val="p"/>
                      </m:rPr>
                      <a:rPr lang="en-US" sz="1800"/>
                      <m:t>Φ</m:t>
                    </m:r>
                    <m:r>
                      <a:rPr lang="en-US" sz="1800" i="1"/>
                      <m:t>≈3.5×</m:t>
                    </m:r>
                    <m:sSup>
                      <m:sSupPr>
                        <m:ctrlPr>
                          <a:rPr lang="en-US" sz="1800" i="1"/>
                        </m:ctrlPr>
                      </m:sSupPr>
                      <m:e>
                        <m:r>
                          <a:rPr lang="en-US" sz="1800" i="1"/>
                          <m:t>10</m:t>
                        </m:r>
                      </m:e>
                      <m:sup>
                        <m:r>
                          <a:rPr lang="en-US" sz="1800" i="1"/>
                          <m:t>−3</m:t>
                        </m:r>
                      </m:sup>
                    </m:sSup>
                    <m:r>
                      <a:rPr lang="en-US" sz="1800" i="1"/>
                      <m:t> </m:t>
                    </m:r>
                    <m:r>
                      <m:rPr>
                        <m:sty m:val="p"/>
                      </m:rPr>
                      <a:rPr lang="en-US" sz="1800"/>
                      <m:t>stars</m:t>
                    </m:r>
                    <m:r>
                      <a:rPr lang="en-US" sz="1800"/>
                      <m:t> </m:t>
                    </m:r>
                    <m:sSup>
                      <m:sSupPr>
                        <m:ctrlPr>
                          <a:rPr lang="en-US" sz="1800" i="1"/>
                        </m:ctrlPr>
                      </m:sSupPr>
                      <m:e>
                        <m:r>
                          <m:rPr>
                            <m:sty m:val="p"/>
                          </m:rPr>
                          <a:rPr lang="en-US" sz="1800"/>
                          <m:t>mag</m:t>
                        </m:r>
                      </m:e>
                      <m:sup>
                        <m:r>
                          <a:rPr lang="en-US" sz="1800" i="1"/>
                          <m:t>−</m:t>
                        </m:r>
                        <m:r>
                          <a:rPr lang="en-US" sz="1800"/>
                          <m:t>1</m:t>
                        </m:r>
                      </m:sup>
                    </m:sSup>
                    <m:r>
                      <a:rPr lang="en-US" sz="1800"/>
                      <m:t> </m:t>
                    </m:r>
                    <m:sSup>
                      <m:sSupPr>
                        <m:ctrlPr>
                          <a:rPr lang="en-US" sz="1800" i="1"/>
                        </m:ctrlPr>
                      </m:sSupPr>
                      <m:e>
                        <m:r>
                          <m:rPr>
                            <m:sty m:val="p"/>
                          </m:rPr>
                          <a:rPr lang="en-US" sz="1800"/>
                          <m:t>pc</m:t>
                        </m:r>
                      </m:e>
                      <m:sup>
                        <m:r>
                          <a:rPr lang="en-US" sz="1800" i="1"/>
                          <m:t>−</m:t>
                        </m:r>
                        <m:r>
                          <a:rPr lang="en-US" sz="1800"/>
                          <m:t>3</m:t>
                        </m:r>
                      </m:sup>
                    </m:sSup>
                  </m:oMath>
                </a14:m>
                <a:endParaRPr lang="en-US" sz="1400" dirty="0"/>
              </a:p>
              <a:p>
                <a:r>
                  <a:rPr lang="en-US" sz="2000" dirty="0"/>
                  <a:t>Decreases towards HBMM</a:t>
                </a:r>
              </a:p>
              <a:p>
                <a:r>
                  <a:rPr lang="en-US" sz="2000" dirty="0"/>
                  <a:t>Uncertainties grow as limiting magnitude is approached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𝑀</m:t>
                        </m:r>
                      </m:e>
                      <m:sub>
                        <m:r>
                          <a:rPr lang="en-US" sz="2000" b="0" i="1" smtClean="0">
                            <a:latin typeface="Cambria Math" panose="02040503050406030204" pitchFamily="18" charset="0"/>
                          </a:rPr>
                          <m:t>𝐺</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+20.4</m:t>
                    </m:r>
                  </m:oMath>
                </a14:m>
                <a:r>
                  <a:rPr lang="en-US" sz="2000" dirty="0"/>
                  <a:t>)</a:t>
                </a:r>
              </a:p>
              <a:p>
                <a:pPr lvl="1"/>
                <a:r>
                  <a:rPr lang="en-US" sz="1600" dirty="0"/>
                  <a:t>Fewer objects detected</a:t>
                </a:r>
              </a:p>
              <a:p>
                <a:endParaRPr lang="en-US" sz="2000" dirty="0"/>
              </a:p>
            </p:txBody>
          </p:sp>
        </mc:Choice>
        <mc:Fallback>
          <p:sp>
            <p:nvSpPr>
              <p:cNvPr id="3" name="Content Placeholder 2">
                <a:extLst>
                  <a:ext uri="{FF2B5EF4-FFF2-40B4-BE49-F238E27FC236}">
                    <a16:creationId xmlns:a16="http://schemas.microsoft.com/office/drawing/2014/main" id="{3933FBF2-67E2-F55A-E318-BDC26589782A}"/>
                  </a:ext>
                </a:extLst>
              </p:cNvPr>
              <p:cNvSpPr>
                <a:spLocks noGrp="1" noRot="1" noChangeAspect="1" noMove="1" noResize="1" noEditPoints="1" noAdjustHandles="1" noChangeArrowheads="1" noChangeShapeType="1" noTextEdit="1"/>
              </p:cNvSpPr>
              <p:nvPr>
                <p:ph idx="1"/>
              </p:nvPr>
            </p:nvSpPr>
            <p:spPr>
              <a:xfrm>
                <a:off x="1246824" y="2623381"/>
                <a:ext cx="4772974" cy="3553581"/>
              </a:xfrm>
              <a:blipFill>
                <a:blip r:embed="rId3"/>
                <a:stretch>
                  <a:fillRect l="-1064" t="-12811" r="-266"/>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E18DFEC0-D92A-6BDD-9C71-325DDD89D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4279" y="643468"/>
            <a:ext cx="3700185" cy="2545005"/>
          </a:xfrm>
          <a:prstGeom prst="rect">
            <a:avLst/>
          </a:prstGeom>
          <a:noFill/>
        </p:spPr>
      </p:pic>
      <p:pic>
        <p:nvPicPr>
          <p:cNvPr id="12" name="Picture 11">
            <a:extLst>
              <a:ext uri="{FF2B5EF4-FFF2-40B4-BE49-F238E27FC236}">
                <a16:creationId xmlns:a16="http://schemas.microsoft.com/office/drawing/2014/main" id="{263EBB96-F1B5-DA67-0966-47A81E5FBC2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66343" y="3188473"/>
            <a:ext cx="3872055" cy="2813048"/>
          </a:xfrm>
          <a:prstGeom prst="rect">
            <a:avLst/>
          </a:prstGeom>
          <a:noFill/>
          <a:ln>
            <a:noFill/>
          </a:ln>
        </p:spPr>
      </p:pic>
    </p:spTree>
    <p:extLst>
      <p:ext uri="{BB962C8B-B14F-4D97-AF65-F5344CB8AC3E}">
        <p14:creationId xmlns:p14="http://schemas.microsoft.com/office/powerpoint/2010/main" val="890934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0AF4-072A-F240-0A04-AC3D87832D3F}"/>
              </a:ext>
            </a:extLst>
          </p:cNvPr>
          <p:cNvSpPr>
            <a:spLocks noGrp="1"/>
          </p:cNvSpPr>
          <p:nvPr>
            <p:ph type="title"/>
          </p:nvPr>
        </p:nvSpPr>
        <p:spPr/>
        <p:txBody>
          <a:bodyPr/>
          <a:lstStyle/>
          <a:p>
            <a:r>
              <a:rPr lang="en-US" dirty="0"/>
              <a:t>Theoretical Brown Dwarf Models</a:t>
            </a:r>
          </a:p>
        </p:txBody>
      </p:sp>
      <p:sp>
        <p:nvSpPr>
          <p:cNvPr id="3" name="Content Placeholder 2">
            <a:extLst>
              <a:ext uri="{FF2B5EF4-FFF2-40B4-BE49-F238E27FC236}">
                <a16:creationId xmlns:a16="http://schemas.microsoft.com/office/drawing/2014/main" id="{300F53D2-1EDB-541A-0413-42E912F2FCB7}"/>
              </a:ext>
            </a:extLst>
          </p:cNvPr>
          <p:cNvSpPr>
            <a:spLocks noGrp="1"/>
          </p:cNvSpPr>
          <p:nvPr>
            <p:ph idx="1"/>
          </p:nvPr>
        </p:nvSpPr>
        <p:spPr/>
        <p:txBody>
          <a:bodyPr/>
          <a:lstStyle/>
          <a:p>
            <a:r>
              <a:rPr lang="en-US" dirty="0"/>
              <a:t>Useful to compare observations to models to better contextualize the </a:t>
            </a:r>
            <a:r>
              <a:rPr lang="en-US" i="1" dirty="0"/>
              <a:t>GAIA</a:t>
            </a:r>
            <a:r>
              <a:rPr lang="en-US" dirty="0"/>
              <a:t> results</a:t>
            </a:r>
          </a:p>
          <a:p>
            <a:r>
              <a:rPr lang="en-US" dirty="0"/>
              <a:t>Sonora Models from Marley et al. (2021)</a:t>
            </a:r>
          </a:p>
          <a:p>
            <a:r>
              <a:rPr lang="en-US" dirty="0"/>
              <a:t>CLES Models from Fernandes et al. (2019)</a:t>
            </a:r>
          </a:p>
          <a:p>
            <a:r>
              <a:rPr lang="en-US" dirty="0"/>
              <a:t>Models from </a:t>
            </a:r>
            <a:r>
              <a:rPr lang="en-US" dirty="0" err="1"/>
              <a:t>Filippazzo</a:t>
            </a:r>
            <a:r>
              <a:rPr lang="en-US" dirty="0"/>
              <a:t> et al. (2015)</a:t>
            </a:r>
          </a:p>
          <a:p>
            <a:endParaRPr lang="en-US" dirty="0"/>
          </a:p>
        </p:txBody>
      </p:sp>
    </p:spTree>
    <p:extLst>
      <p:ext uri="{BB962C8B-B14F-4D97-AF65-F5344CB8AC3E}">
        <p14:creationId xmlns:p14="http://schemas.microsoft.com/office/powerpoint/2010/main" val="476294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9994D-2E12-A1A9-3C37-0DF6850DD35B}"/>
              </a:ext>
            </a:extLst>
          </p:cNvPr>
          <p:cNvSpPr>
            <a:spLocks noGrp="1"/>
          </p:cNvSpPr>
          <p:nvPr>
            <p:ph type="title"/>
          </p:nvPr>
        </p:nvSpPr>
        <p:spPr/>
        <p:txBody>
          <a:bodyPr/>
          <a:lstStyle/>
          <a:p>
            <a:r>
              <a:rPr lang="en-US" dirty="0"/>
              <a:t>Sonora Substellar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A918151-1C6C-FF5D-19B8-2EB25D66D13A}"/>
                  </a:ext>
                </a:extLst>
              </p:cNvPr>
              <p:cNvSpPr>
                <a:spLocks noGrp="1"/>
              </p:cNvSpPr>
              <p:nvPr>
                <p:ph idx="1"/>
              </p:nvPr>
            </p:nvSpPr>
            <p:spPr/>
            <p:txBody>
              <a:bodyPr>
                <a:normAutofit fontScale="70000" lnSpcReduction="20000"/>
              </a:bodyPr>
              <a:lstStyle/>
              <a:p>
                <a:r>
                  <a:rPr lang="en-US" dirty="0"/>
                  <a:t>Marley et al. (2021)</a:t>
                </a:r>
              </a:p>
              <a:p>
                <a:r>
                  <a:rPr lang="en-US" dirty="0"/>
                  <a:t>Contains L, T, and Y dwarfs as well as self-luminous exo-planets with cloudless atmospheres</a:t>
                </a:r>
              </a:p>
              <a:p>
                <a:r>
                  <a:rPr lang="en-US" dirty="0"/>
                  <a:t>Temperature range: </a:t>
                </a:r>
                <a14:m>
                  <m:oMath xmlns:m="http://schemas.openxmlformats.org/officeDocument/2006/math">
                    <m:r>
                      <a:rPr lang="en-US" i="1"/>
                      <m:t>200≤</m:t>
                    </m:r>
                    <m:sSub>
                      <m:sSubPr>
                        <m:ctrlPr>
                          <a:rPr lang="en-US" i="1"/>
                        </m:ctrlPr>
                      </m:sSubPr>
                      <m:e>
                        <m:r>
                          <a:rPr lang="en-US" i="1"/>
                          <m:t>𝑇</m:t>
                        </m:r>
                      </m:e>
                      <m:sub>
                        <m:r>
                          <a:rPr lang="en-US" i="1"/>
                          <m:t>𝑒𝑓𝑓</m:t>
                        </m:r>
                      </m:sub>
                    </m:sSub>
                    <m:r>
                      <a:rPr lang="en-US" i="1"/>
                      <m:t>≤2400 </m:t>
                    </m:r>
                    <m:r>
                      <m:rPr>
                        <m:sty m:val="p"/>
                      </m:rPr>
                      <a:rPr lang="en-US"/>
                      <m:t>K</m:t>
                    </m:r>
                  </m:oMath>
                </a14:m>
                <a:r>
                  <a:rPr lang="en-US" dirty="0">
                    <a:effectLst/>
                  </a:rPr>
                  <a:t> </a:t>
                </a:r>
              </a:p>
              <a:p>
                <a:r>
                  <a:rPr lang="en-US" dirty="0"/>
                  <a:t>Gravity range: </a:t>
                </a:r>
                <a14:m>
                  <m:oMath xmlns:m="http://schemas.openxmlformats.org/officeDocument/2006/math">
                    <m:r>
                      <a:rPr lang="en-US" i="1"/>
                      <m:t>2.5≤</m:t>
                    </m:r>
                    <m:func>
                      <m:funcPr>
                        <m:ctrlPr>
                          <a:rPr lang="en-US" i="1"/>
                        </m:ctrlPr>
                      </m:funcPr>
                      <m:fName>
                        <m:r>
                          <m:rPr>
                            <m:sty m:val="p"/>
                          </m:rPr>
                          <a:rPr lang="en-US"/>
                          <m:t>log</m:t>
                        </m:r>
                      </m:fName>
                      <m:e>
                        <m:r>
                          <a:rPr lang="en-US" i="1"/>
                          <m:t>𝑔</m:t>
                        </m:r>
                        <m:r>
                          <a:rPr lang="en-US" i="1"/>
                          <m:t>≤5.5</m:t>
                        </m:r>
                      </m:e>
                    </m:func>
                  </m:oMath>
                </a14:m>
                <a:r>
                  <a:rPr lang="en-US" dirty="0">
                    <a:effectLst/>
                  </a:rPr>
                  <a:t> </a:t>
                </a:r>
              </a:p>
              <a:p>
                <a:r>
                  <a:rPr lang="en-US" dirty="0"/>
                  <a:t>Mass range: </a:t>
                </a:r>
                <a14:m>
                  <m:oMath xmlns:m="http://schemas.openxmlformats.org/officeDocument/2006/math">
                    <m:r>
                      <a:rPr lang="en-US" b="0" i="1" smtClean="0">
                        <a:latin typeface="Cambria Math" panose="02040503050406030204" pitchFamily="18" charset="0"/>
                      </a:rPr>
                      <m:t>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𝐽𝑢𝑝</m:t>
                        </m:r>
                      </m:sub>
                    </m:sSub>
                    <m:r>
                      <a:rPr lang="en-US" b="0" i="1" smtClean="0">
                        <a:latin typeface="Cambria Math" panose="02040503050406030204" pitchFamily="18" charset="0"/>
                      </a:rPr>
                      <m:t>&lt;</m:t>
                    </m:r>
                    <m:r>
                      <a:rPr lang="en-US" b="0" i="1" smtClean="0">
                        <a:latin typeface="Cambria Math" panose="02040503050406030204" pitchFamily="18" charset="0"/>
                      </a:rPr>
                      <m:t>𝑀</m:t>
                    </m:r>
                    <m:r>
                      <a:rPr lang="en-US" b="0" i="1" smtClean="0">
                        <a:latin typeface="Cambria Math" panose="02040503050406030204" pitchFamily="18" charset="0"/>
                      </a:rPr>
                      <m:t>&lt;85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𝐽𝑢𝑝</m:t>
                        </m:r>
                      </m:sub>
                    </m:sSub>
                  </m:oMath>
                </a14:m>
                <a:endParaRPr lang="en-US" dirty="0"/>
              </a:p>
              <a:p>
                <a:r>
                  <a:rPr lang="en-US" dirty="0"/>
                  <a:t>Metallicity range: -0.5&lt;</a:t>
                </a:r>
                <a14:m>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M</m:t>
                            </m:r>
                          </m:num>
                          <m:den>
                            <m:r>
                              <m:rPr>
                                <m:sty m:val="p"/>
                              </m:rPr>
                              <a:rPr lang="en-US" b="0" i="0" smtClean="0">
                                <a:latin typeface="Cambria Math" panose="02040503050406030204" pitchFamily="18" charset="0"/>
                              </a:rPr>
                              <m:t>H</m:t>
                            </m:r>
                          </m:den>
                        </m:f>
                      </m:e>
                    </m:d>
                    <m:r>
                      <a:rPr lang="en-US" b="0" i="1" smtClean="0">
                        <a:latin typeface="Cambria Math" panose="02040503050406030204" pitchFamily="18" charset="0"/>
                      </a:rPr>
                      <m:t>&lt;</m:t>
                    </m:r>
                    <m:r>
                      <a:rPr lang="en-US" b="0" i="0" smtClean="0">
                        <a:latin typeface="Cambria Math" panose="02040503050406030204" pitchFamily="18" charset="0"/>
                      </a:rPr>
                      <m:t>+</m:t>
                    </m:r>
                    <m:r>
                      <a:rPr lang="en-US" b="0" i="0" smtClean="0">
                        <a:latin typeface="Cambria Math" panose="02040503050406030204" pitchFamily="18" charset="0"/>
                      </a:rPr>
                      <m:t>0.5</m:t>
                    </m:r>
                  </m:oMath>
                </a14:m>
                <a:endParaRPr lang="en-US" dirty="0"/>
              </a:p>
              <a:p>
                <a:r>
                  <a:rPr lang="en-US" dirty="0"/>
                  <a:t>Used two models with differing metallicity contents</a:t>
                </a:r>
              </a:p>
              <a:p>
                <a:pPr lvl="1"/>
                <a14:m>
                  <m:oMath xmlns:m="http://schemas.openxmlformats.org/officeDocument/2006/math">
                    <m:d>
                      <m:dPr>
                        <m:begChr m:val="["/>
                        <m:endChr m:val="]"/>
                        <m:ctrlPr>
                          <a:rPr lang="en-US" b="0" i="1" smtClean="0">
                            <a:latin typeface="Cambria Math" panose="02040503050406030204" pitchFamily="18" charset="0"/>
                          </a:rPr>
                        </m:ctrlPr>
                      </m:dPr>
                      <m:e>
                        <m:f>
                          <m:fPr>
                            <m:ctrlPr>
                              <a:rPr lang="en-US" b="0" i="0" smtClean="0">
                                <a:latin typeface="Cambria Math" panose="02040503050406030204" pitchFamily="18" charset="0"/>
                              </a:rPr>
                            </m:ctrlPr>
                          </m:fPr>
                          <m:num>
                            <m:r>
                              <m:rPr>
                                <m:sty m:val="p"/>
                              </m:rPr>
                              <a:rPr lang="en-US" b="0" i="0" smtClean="0">
                                <a:latin typeface="Cambria Math" panose="02040503050406030204" pitchFamily="18" charset="0"/>
                              </a:rPr>
                              <m:t>M</m:t>
                            </m:r>
                          </m:num>
                          <m:den>
                            <m:r>
                              <m:rPr>
                                <m:sty m:val="p"/>
                              </m:rPr>
                              <a:rPr lang="en-US" b="0" i="0" smtClean="0">
                                <a:latin typeface="Cambria Math" panose="02040503050406030204" pitchFamily="18" charset="0"/>
                              </a:rPr>
                              <m:t>H</m:t>
                            </m:r>
                          </m:den>
                        </m:f>
                      </m:e>
                    </m:d>
                    <m:r>
                      <a:rPr lang="en-US" b="0" i="0" smtClean="0">
                        <a:latin typeface="Cambria Math" panose="02040503050406030204" pitchFamily="18" charset="0"/>
                      </a:rPr>
                      <m:t>=−0.5</m:t>
                    </m:r>
                  </m:oMath>
                </a14:m>
                <a:endParaRPr lang="en-US" b="0" dirty="0"/>
              </a:p>
              <a:p>
                <a:pPr lvl="1"/>
                <a14:m>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M</m:t>
                            </m:r>
                          </m:num>
                          <m:den>
                            <m:r>
                              <m:rPr>
                                <m:sty m:val="p"/>
                              </m:rPr>
                              <a:rPr lang="en-US" b="0" i="0" smtClean="0">
                                <a:latin typeface="Cambria Math" panose="02040503050406030204" pitchFamily="18" charset="0"/>
                              </a:rPr>
                              <m:t>H</m:t>
                            </m:r>
                          </m:den>
                        </m:f>
                      </m:e>
                    </m:d>
                    <m:r>
                      <a:rPr lang="en-US" b="0" i="0" smtClean="0">
                        <a:latin typeface="Cambria Math" panose="02040503050406030204" pitchFamily="18" charset="0"/>
                      </a:rPr>
                      <m:t>=</m:t>
                    </m:r>
                    <m:r>
                      <a:rPr lang="en-US" b="0" i="0" smtClean="0">
                        <a:latin typeface="Cambria Math" panose="02040503050406030204" pitchFamily="18" charset="0"/>
                      </a:rPr>
                      <m:t>+</m:t>
                    </m:r>
                    <m:r>
                      <a:rPr lang="en-US" b="0" i="0" smtClean="0">
                        <a:latin typeface="Cambria Math" panose="02040503050406030204" pitchFamily="18" charset="0"/>
                      </a:rPr>
                      <m:t>0.</m:t>
                    </m:r>
                    <m:r>
                      <a:rPr lang="en-US" b="0" i="0" smtClean="0">
                        <a:latin typeface="Cambria Math" panose="02040503050406030204" pitchFamily="18" charset="0"/>
                      </a:rPr>
                      <m:t>0</m:t>
                    </m:r>
                  </m:oMath>
                </a14:m>
                <a:endParaRPr lang="en-US" b="0" dirty="0"/>
              </a:p>
              <a:p>
                <a:r>
                  <a:rPr lang="en-US" dirty="0"/>
                  <a:t>Models contained objects with an age of 10Gyr</a:t>
                </a:r>
              </a:p>
              <a:p>
                <a:r>
                  <a:rPr lang="en-US" b="0" dirty="0"/>
                  <a:t>Upper mass limit of </a:t>
                </a:r>
                <a14:m>
                  <m:oMath xmlns:m="http://schemas.openxmlformats.org/officeDocument/2006/math">
                    <m:r>
                      <a:rPr lang="en-US" i="1"/>
                      <m:t>0.083</m:t>
                    </m:r>
                    <m:sSub>
                      <m:sSubPr>
                        <m:ctrlPr>
                          <a:rPr lang="en-US" i="1"/>
                        </m:ctrlPr>
                      </m:sSubPr>
                      <m:e>
                        <m:r>
                          <a:rPr lang="en-US" i="1"/>
                          <m:t>𝑀</m:t>
                        </m:r>
                      </m:e>
                      <m:sub>
                        <m:r>
                          <a:rPr lang="en-US" i="1"/>
                          <m:t>⊙</m:t>
                        </m:r>
                      </m:sub>
                    </m:sSub>
                    <m:r>
                      <a:rPr lang="en-US" b="0" i="1" smtClean="0">
                        <a:latin typeface="Cambria Math" panose="02040503050406030204" pitchFamily="18" charset="0"/>
                      </a:rPr>
                      <m:t>=85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𝐽𝑢𝑝</m:t>
                        </m:r>
                      </m:sub>
                    </m:sSub>
                  </m:oMath>
                </a14:m>
                <a:r>
                  <a:rPr lang="en-US" dirty="0">
                    <a:effectLst/>
                  </a:rPr>
                  <a:t> </a:t>
                </a:r>
                <a:endParaRPr lang="en-US" b="0" dirty="0"/>
              </a:p>
              <a:p>
                <a:pPr lvl="1"/>
                <a:endParaRPr lang="en-US" b="0" dirty="0"/>
              </a:p>
              <a:p>
                <a:pPr lvl="1"/>
                <a:endParaRPr lang="en-US" dirty="0"/>
              </a:p>
            </p:txBody>
          </p:sp>
        </mc:Choice>
        <mc:Fallback>
          <p:sp>
            <p:nvSpPr>
              <p:cNvPr id="3" name="Content Placeholder 2">
                <a:extLst>
                  <a:ext uri="{FF2B5EF4-FFF2-40B4-BE49-F238E27FC236}">
                    <a16:creationId xmlns:a16="http://schemas.microsoft.com/office/drawing/2014/main" id="{9A918151-1C6C-FF5D-19B8-2EB25D66D13A}"/>
                  </a:ext>
                </a:extLst>
              </p:cNvPr>
              <p:cNvSpPr>
                <a:spLocks noGrp="1" noRot="1" noChangeAspect="1" noMove="1" noResize="1" noEditPoints="1" noAdjustHandles="1" noChangeArrowheads="1" noChangeShapeType="1" noTextEdit="1"/>
              </p:cNvSpPr>
              <p:nvPr>
                <p:ph idx="1"/>
              </p:nvPr>
            </p:nvSpPr>
            <p:spPr>
              <a:blipFill>
                <a:blip r:embed="rId2"/>
                <a:stretch>
                  <a:fillRect l="-603" t="-2616"/>
                </a:stretch>
              </a:blipFill>
            </p:spPr>
            <p:txBody>
              <a:bodyPr/>
              <a:lstStyle/>
              <a:p>
                <a:r>
                  <a:rPr lang="en-US">
                    <a:noFill/>
                  </a:rPr>
                  <a:t> </a:t>
                </a:r>
              </a:p>
            </p:txBody>
          </p:sp>
        </mc:Fallback>
      </mc:AlternateContent>
    </p:spTree>
    <p:extLst>
      <p:ext uri="{BB962C8B-B14F-4D97-AF65-F5344CB8AC3E}">
        <p14:creationId xmlns:p14="http://schemas.microsoft.com/office/powerpoint/2010/main" val="1444189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B77A1-31F3-B435-07E3-F37F2652CD51}"/>
              </a:ext>
            </a:extLst>
          </p:cNvPr>
          <p:cNvSpPr>
            <a:spLocks noGrp="1"/>
          </p:cNvSpPr>
          <p:nvPr>
            <p:ph type="title"/>
          </p:nvPr>
        </p:nvSpPr>
        <p:spPr/>
        <p:txBody>
          <a:bodyPr/>
          <a:lstStyle/>
          <a:p>
            <a:r>
              <a:rPr lang="en-US" dirty="0"/>
              <a:t>CLES Stellar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56A060-FEEA-A132-E4B1-C424DE8AF0C8}"/>
                  </a:ext>
                </a:extLst>
              </p:cNvPr>
              <p:cNvSpPr>
                <a:spLocks noGrp="1"/>
              </p:cNvSpPr>
              <p:nvPr>
                <p:ph idx="1"/>
              </p:nvPr>
            </p:nvSpPr>
            <p:spPr/>
            <p:txBody>
              <a:bodyPr>
                <a:normAutofit lnSpcReduction="10000"/>
              </a:bodyPr>
              <a:lstStyle/>
              <a:p>
                <a:r>
                  <a:rPr lang="en-US" dirty="0"/>
                  <a:t>Fernandes et al. (2019)</a:t>
                </a:r>
              </a:p>
              <a:p>
                <a:r>
                  <a:rPr lang="en-US" dirty="0"/>
                  <a:t>Covers the Ultracool Dwarf (UCD) regime</a:t>
                </a:r>
              </a:p>
              <a:p>
                <a:r>
                  <a:rPr lang="en-US" dirty="0"/>
                  <a:t>Temperature range: </a:t>
                </a:r>
                <a14:m>
                  <m:oMath xmlns:m="http://schemas.openxmlformats.org/officeDocument/2006/math">
                    <m:r>
                      <a:rPr lang="en-US" b="0" i="0" smtClean="0">
                        <a:latin typeface="Cambria Math" panose="02040503050406030204" pitchFamily="18" charset="0"/>
                      </a:rPr>
                      <m:t>~</m:t>
                    </m:r>
                    <m:r>
                      <a:rPr lang="en-US" i="1"/>
                      <m:t>2500&lt;</m:t>
                    </m:r>
                    <m:sSub>
                      <m:sSubPr>
                        <m:ctrlPr>
                          <a:rPr lang="en-US" i="1"/>
                        </m:ctrlPr>
                      </m:sSubPr>
                      <m:e>
                        <m:r>
                          <a:rPr lang="en-US" i="1"/>
                          <m:t>𝑇</m:t>
                        </m:r>
                      </m:e>
                      <m:sub>
                        <m:r>
                          <a:rPr lang="en-US" i="1"/>
                          <m:t>𝑒𝑓𝑓</m:t>
                        </m:r>
                      </m:sub>
                    </m:sSub>
                    <m:r>
                      <a:rPr lang="en-US" i="1"/>
                      <m:t>&lt;~3000 </m:t>
                    </m:r>
                    <m:r>
                      <m:rPr>
                        <m:sty m:val="p"/>
                      </m:rPr>
                      <a:rPr lang="en-US"/>
                      <m:t>K</m:t>
                    </m:r>
                  </m:oMath>
                </a14:m>
                <a:r>
                  <a:rPr lang="en-US" dirty="0">
                    <a:effectLst/>
                  </a:rPr>
                  <a:t> </a:t>
                </a:r>
              </a:p>
              <a:p>
                <a:r>
                  <a:rPr lang="en-US" dirty="0"/>
                  <a:t>Mass range: </a:t>
                </a:r>
                <a14:m>
                  <m:oMath xmlns:m="http://schemas.openxmlformats.org/officeDocument/2006/math">
                    <m:r>
                      <a:rPr lang="en-US" i="1"/>
                      <m:t>0.0</m:t>
                    </m:r>
                    <m:r>
                      <a:rPr lang="en-US" b="0" i="1" smtClean="0">
                        <a:latin typeface="Cambria Math" panose="02040503050406030204" pitchFamily="18" charset="0"/>
                      </a:rPr>
                      <m:t>5</m:t>
                    </m:r>
                    <m:r>
                      <a:rPr lang="en-US" i="1"/>
                      <m:t>5</m:t>
                    </m:r>
                    <m:sSub>
                      <m:sSubPr>
                        <m:ctrlPr>
                          <a:rPr lang="en-US" i="1"/>
                        </m:ctrlPr>
                      </m:sSubPr>
                      <m:e>
                        <m:r>
                          <a:rPr lang="en-US" i="1"/>
                          <m:t>𝑀</m:t>
                        </m:r>
                      </m:e>
                      <m:sub>
                        <m:r>
                          <a:rPr lang="en-US" i="1"/>
                          <m:t>⊙</m:t>
                        </m:r>
                      </m:sub>
                    </m:sSub>
                    <m:r>
                      <a:rPr lang="en-US" i="1"/>
                      <m:t>−0.13</m:t>
                    </m:r>
                    <m:sSub>
                      <m:sSubPr>
                        <m:ctrlPr>
                          <a:rPr lang="en-US" i="1"/>
                        </m:ctrlPr>
                      </m:sSubPr>
                      <m:e>
                        <m:r>
                          <a:rPr lang="en-US" i="1"/>
                          <m:t>𝑀</m:t>
                        </m:r>
                      </m:e>
                      <m:sub>
                        <m:r>
                          <a:rPr lang="en-US" i="1"/>
                          <m:t>⊙</m:t>
                        </m:r>
                      </m:sub>
                    </m:sSub>
                  </m:oMath>
                </a14:m>
                <a:r>
                  <a:rPr lang="en-US" dirty="0">
                    <a:effectLst/>
                  </a:rPr>
                  <a:t> </a:t>
                </a:r>
              </a:p>
              <a:p>
                <a:pPr lvl="1"/>
                <a:r>
                  <a:rPr lang="en-US" dirty="0"/>
                  <a:t>Only interested in </a:t>
                </a:r>
                <a14:m>
                  <m:oMath xmlns:m="http://schemas.openxmlformats.org/officeDocument/2006/math">
                    <m:r>
                      <a:rPr lang="en-US" i="1"/>
                      <m:t>0.085</m:t>
                    </m:r>
                    <m:sSub>
                      <m:sSubPr>
                        <m:ctrlPr>
                          <a:rPr lang="en-US" i="1"/>
                        </m:ctrlPr>
                      </m:sSubPr>
                      <m:e>
                        <m:r>
                          <a:rPr lang="en-US" i="1"/>
                          <m:t>𝑀</m:t>
                        </m:r>
                      </m:e>
                      <m:sub>
                        <m:r>
                          <a:rPr lang="en-US" i="1"/>
                          <m:t>⊙</m:t>
                        </m:r>
                      </m:sub>
                    </m:sSub>
                    <m:r>
                      <a:rPr lang="en-US" i="1"/>
                      <m:t>−0.13</m:t>
                    </m:r>
                    <m:sSub>
                      <m:sSubPr>
                        <m:ctrlPr>
                          <a:rPr lang="en-US" i="1"/>
                        </m:ctrlPr>
                      </m:sSubPr>
                      <m:e>
                        <m:r>
                          <a:rPr lang="en-US" i="1"/>
                          <m:t>𝑀</m:t>
                        </m:r>
                      </m:e>
                      <m:sub>
                        <m:r>
                          <a:rPr lang="en-US" i="1"/>
                          <m:t>⊙</m:t>
                        </m:r>
                      </m:sub>
                    </m:sSub>
                  </m:oMath>
                </a14:m>
                <a:r>
                  <a:rPr lang="en-US" dirty="0">
                    <a:effectLst/>
                  </a:rPr>
                  <a:t> range</a:t>
                </a:r>
              </a:p>
              <a:p>
                <a:r>
                  <a:rPr lang="en-US" dirty="0"/>
                  <a:t>Used two models with differing metallicity contents</a:t>
                </a:r>
              </a:p>
              <a:p>
                <a:pPr lvl="1"/>
                <a14:m>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Fe</m:t>
                            </m:r>
                          </m:num>
                          <m:den>
                            <m:r>
                              <m:rPr>
                                <m:sty m:val="p"/>
                              </m:rPr>
                              <a:rPr lang="en-US" b="0" i="0" smtClean="0">
                                <a:latin typeface="Cambria Math" panose="02040503050406030204" pitchFamily="18" charset="0"/>
                              </a:rPr>
                              <m:t>H</m:t>
                            </m:r>
                          </m:den>
                        </m:f>
                      </m:e>
                    </m:d>
                    <m:r>
                      <a:rPr lang="en-US" b="0" i="0" smtClean="0">
                        <a:latin typeface="Cambria Math" panose="02040503050406030204" pitchFamily="18" charset="0"/>
                      </a:rPr>
                      <m:t>=−0.</m:t>
                    </m:r>
                    <m:r>
                      <a:rPr lang="en-US" b="0" i="0" smtClean="0">
                        <a:latin typeface="Cambria Math" panose="02040503050406030204" pitchFamily="18" charset="0"/>
                      </a:rPr>
                      <m:t>4</m:t>
                    </m:r>
                  </m:oMath>
                </a14:m>
                <a:endParaRPr lang="en-US" b="0" dirty="0"/>
              </a:p>
              <a:p>
                <a:pPr lvl="1"/>
                <a14:m>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Fe</m:t>
                            </m:r>
                          </m:num>
                          <m:den>
                            <m:r>
                              <m:rPr>
                                <m:sty m:val="p"/>
                              </m:rPr>
                              <a:rPr lang="en-US" b="0" i="0" smtClean="0">
                                <a:latin typeface="Cambria Math" panose="02040503050406030204" pitchFamily="18" charset="0"/>
                              </a:rPr>
                              <m:t>H</m:t>
                            </m:r>
                          </m:den>
                        </m:f>
                      </m:e>
                    </m:d>
                    <m:r>
                      <a:rPr lang="en-US" b="0" i="0" smtClean="0">
                        <a:latin typeface="Cambria Math" panose="02040503050406030204" pitchFamily="18" charset="0"/>
                      </a:rPr>
                      <m:t>=+0.0</m:t>
                    </m:r>
                  </m:oMath>
                </a14:m>
                <a:endParaRPr lang="en-US" b="0" dirty="0"/>
              </a:p>
              <a:p>
                <a:r>
                  <a:rPr lang="en-US" dirty="0"/>
                  <a:t>Models contained objects with an age of 10Gyr</a:t>
                </a:r>
              </a:p>
              <a:p>
                <a:endParaRPr lang="en-US" b="0" dirty="0"/>
              </a:p>
              <a:p>
                <a:endParaRPr lang="en-US" dirty="0"/>
              </a:p>
            </p:txBody>
          </p:sp>
        </mc:Choice>
        <mc:Fallback>
          <p:sp>
            <p:nvSpPr>
              <p:cNvPr id="3" name="Content Placeholder 2">
                <a:extLst>
                  <a:ext uri="{FF2B5EF4-FFF2-40B4-BE49-F238E27FC236}">
                    <a16:creationId xmlns:a16="http://schemas.microsoft.com/office/drawing/2014/main" id="{2356A060-FEEA-A132-E4B1-C424DE8AF0C8}"/>
                  </a:ext>
                </a:extLst>
              </p:cNvPr>
              <p:cNvSpPr>
                <a:spLocks noGrp="1" noRot="1" noChangeAspect="1" noMove="1" noResize="1" noEditPoints="1" noAdjustHandles="1" noChangeArrowheads="1" noChangeShapeType="1" noTextEdit="1"/>
              </p:cNvSpPr>
              <p:nvPr>
                <p:ph idx="1"/>
              </p:nvPr>
            </p:nvSpPr>
            <p:spPr>
              <a:blipFill>
                <a:blip r:embed="rId2"/>
                <a:stretch>
                  <a:fillRect l="-1086" t="-3198" b="-2907"/>
                </a:stretch>
              </a:blipFill>
            </p:spPr>
            <p:txBody>
              <a:bodyPr/>
              <a:lstStyle/>
              <a:p>
                <a:r>
                  <a:rPr lang="en-US">
                    <a:noFill/>
                  </a:rPr>
                  <a:t> </a:t>
                </a:r>
              </a:p>
            </p:txBody>
          </p:sp>
        </mc:Fallback>
      </mc:AlternateContent>
    </p:spTree>
    <p:extLst>
      <p:ext uri="{BB962C8B-B14F-4D97-AF65-F5344CB8AC3E}">
        <p14:creationId xmlns:p14="http://schemas.microsoft.com/office/powerpoint/2010/main" val="997625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6AD249-C33A-937B-2C56-B0DB2E0412AB}"/>
              </a:ext>
            </a:extLst>
          </p:cNvPr>
          <p:cNvSpPr>
            <a:spLocks noGrp="1"/>
          </p:cNvSpPr>
          <p:nvPr>
            <p:ph type="title"/>
          </p:nvPr>
        </p:nvSpPr>
        <p:spPr>
          <a:xfrm>
            <a:off x="643467" y="321734"/>
            <a:ext cx="4970877" cy="1135737"/>
          </a:xfrm>
        </p:spPr>
        <p:txBody>
          <a:bodyPr>
            <a:normAutofit/>
          </a:bodyPr>
          <a:lstStyle/>
          <a:p>
            <a:r>
              <a:rPr lang="en-US" sz="3600"/>
              <a:t>Combining the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48D271-9329-7D67-0259-77D1BD2B191C}"/>
                  </a:ext>
                </a:extLst>
              </p:cNvPr>
              <p:cNvSpPr>
                <a:spLocks noGrp="1"/>
              </p:cNvSpPr>
              <p:nvPr>
                <p:ph idx="1"/>
              </p:nvPr>
            </p:nvSpPr>
            <p:spPr>
              <a:xfrm>
                <a:off x="643468" y="1782981"/>
                <a:ext cx="4970877" cy="4393982"/>
              </a:xfrm>
            </p:spPr>
            <p:txBody>
              <a:bodyPr>
                <a:normAutofit/>
              </a:bodyPr>
              <a:lstStyle/>
              <a:p>
                <a:r>
                  <a:rPr lang="en-US" sz="1600" dirty="0"/>
                  <a:t>Extended mass ranges</a:t>
                </a:r>
              </a:p>
              <a:p>
                <a:r>
                  <a:rPr lang="en-US" sz="1600" dirty="0"/>
                  <a:t>Slight difference in metallicity content does not cause any discontinuities</a:t>
                </a:r>
              </a:p>
              <a:p>
                <a:r>
                  <a:rPr lang="en-US" sz="1600" dirty="0"/>
                  <a:t>Linearly interpolated models with 1000 masses</a:t>
                </a:r>
              </a:p>
              <a:p>
                <a:pPr lvl="1"/>
                <a:r>
                  <a:rPr lang="en-US" sz="1600" dirty="0"/>
                  <a:t>Flat mass distribution</a:t>
                </a:r>
              </a:p>
              <a:p>
                <a:r>
                  <a:rPr lang="en-US" sz="1600" dirty="0"/>
                  <a:t>Mass-Luminosity Relationship</a:t>
                </a:r>
              </a:p>
              <a:p>
                <a:pPr lvl="1"/>
                <a:r>
                  <a:rPr lang="en-US" sz="1600" dirty="0"/>
                  <a:t>Sharp initial increase due to onset of deuterium burning</a:t>
                </a:r>
              </a:p>
              <a:p>
                <a:pPr lvl="1"/>
                <a:r>
                  <a:rPr lang="en-US" sz="1600" dirty="0"/>
                  <a:t>Increase around HBMM of </a:t>
                </a:r>
                <a14:m>
                  <m:oMath xmlns:m="http://schemas.openxmlformats.org/officeDocument/2006/math">
                    <m:r>
                      <a:rPr lang="en-US" sz="1600" i="1">
                        <a:latin typeface="Cambria Math" panose="02040503050406030204" pitchFamily="18" charset="0"/>
                      </a:rPr>
                      <m:t>0.</m:t>
                    </m:r>
                    <m:r>
                      <a:rPr lang="en-US" sz="1600" b="0" i="1">
                        <a:latin typeface="Cambria Math" panose="02040503050406030204" pitchFamily="18" charset="0"/>
                      </a:rPr>
                      <m:t>075</m:t>
                    </m:r>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m:t>
                        </m:r>
                      </m:sub>
                    </m:sSub>
                  </m:oMath>
                </a14:m>
                <a:r>
                  <a:rPr lang="en-US" sz="1600" dirty="0">
                    <a:effectLst/>
                  </a:rPr>
                  <a:t> </a:t>
                </a:r>
              </a:p>
              <a:p>
                <a:pPr lvl="1"/>
                <a:r>
                  <a:rPr lang="en-US" sz="1600" dirty="0"/>
                  <a:t>Metallicity influences the shape of the curves slightly</a:t>
                </a:r>
              </a:p>
              <a:p>
                <a:r>
                  <a:rPr lang="en-US" sz="1600" dirty="0"/>
                  <a:t>Mass-Temperature Relationship</a:t>
                </a:r>
              </a:p>
              <a:p>
                <a:pPr lvl="1"/>
                <a:r>
                  <a:rPr lang="en-US" sz="1600" dirty="0"/>
                  <a:t>Gradual increase until HBMM is reached</a:t>
                </a:r>
              </a:p>
              <a:p>
                <a:r>
                  <a:rPr lang="en-US" sz="1600" dirty="0"/>
                  <a:t>Dramatic difference between stellar and substellar objects</a:t>
                </a:r>
              </a:p>
            </p:txBody>
          </p:sp>
        </mc:Choice>
        <mc:Fallback>
          <p:sp>
            <p:nvSpPr>
              <p:cNvPr id="3" name="Content Placeholder 2">
                <a:extLst>
                  <a:ext uri="{FF2B5EF4-FFF2-40B4-BE49-F238E27FC236}">
                    <a16:creationId xmlns:a16="http://schemas.microsoft.com/office/drawing/2014/main" id="{7B48D271-9329-7D67-0259-77D1BD2B191C}"/>
                  </a:ext>
                </a:extLst>
              </p:cNvPr>
              <p:cNvSpPr>
                <a:spLocks noGrp="1" noRot="1" noChangeAspect="1" noMove="1" noResize="1" noEditPoints="1" noAdjustHandles="1" noChangeArrowheads="1" noChangeShapeType="1" noTextEdit="1"/>
              </p:cNvSpPr>
              <p:nvPr>
                <p:ph idx="1"/>
              </p:nvPr>
            </p:nvSpPr>
            <p:spPr>
              <a:xfrm>
                <a:off x="643468" y="1782981"/>
                <a:ext cx="4970877" cy="4393982"/>
              </a:xfrm>
              <a:blipFill>
                <a:blip r:embed="rId2"/>
                <a:stretch>
                  <a:fillRect l="-509" t="-1153" b="-576"/>
                </a:stretch>
              </a:blipFill>
            </p:spPr>
            <p:txBody>
              <a:bodyPr/>
              <a:lstStyle/>
              <a:p>
                <a:r>
                  <a:rPr lang="en-US">
                    <a:noFill/>
                  </a:rPr>
                  <a:t> </a:t>
                </a:r>
              </a:p>
            </p:txBody>
          </p:sp>
        </mc:Fallback>
      </mc:AlternateContent>
      <p:pic>
        <p:nvPicPr>
          <p:cNvPr id="11" name="Picture 10" descr="A picture containing chart&#10;&#10;Description automatically generated">
            <a:extLst>
              <a:ext uri="{FF2B5EF4-FFF2-40B4-BE49-F238E27FC236}">
                <a16:creationId xmlns:a16="http://schemas.microsoft.com/office/drawing/2014/main" id="{2F164605-F0FB-EA52-194F-3454B77D6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52197" y="1087957"/>
            <a:ext cx="2617070" cy="1868389"/>
          </a:xfrm>
          <a:prstGeom prst="rect">
            <a:avLst/>
          </a:prstGeom>
          <a:noFill/>
        </p:spPr>
      </p:pic>
      <p:pic>
        <p:nvPicPr>
          <p:cNvPr id="9" name="Picture 8" descr="A picture containing chart&#10;&#10;Description automatically generated">
            <a:extLst>
              <a:ext uri="{FF2B5EF4-FFF2-40B4-BE49-F238E27FC236}">
                <a16:creationId xmlns:a16="http://schemas.microsoft.com/office/drawing/2014/main" id="{4F891FBF-0E68-06D3-BD86-6BE775630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931462" y="1124325"/>
            <a:ext cx="2617070" cy="1795653"/>
          </a:xfrm>
          <a:prstGeom prst="rect">
            <a:avLst/>
          </a:prstGeom>
          <a:noFill/>
        </p:spPr>
      </p:pic>
      <p:grpSp>
        <p:nvGrpSpPr>
          <p:cNvPr id="20" name="Group 19">
            <a:extLst>
              <a:ext uri="{FF2B5EF4-FFF2-40B4-BE49-F238E27FC236}">
                <a16:creationId xmlns:a16="http://schemas.microsoft.com/office/drawing/2014/main" id="{F0C759C5-888E-44FA-9101-1ED00E9671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1" name="Isosceles Triangle 20">
              <a:extLst>
                <a:ext uri="{FF2B5EF4-FFF2-40B4-BE49-F238E27FC236}">
                  <a16:creationId xmlns:a16="http://schemas.microsoft.com/office/drawing/2014/main" id="{3C51EF81-4916-42EE-B4B6-F0E4EF81E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361798A-E4B3-4C93-90E4-02D60CEB54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chart&#10;&#10;Description automatically generated">
            <a:extLst>
              <a:ext uri="{FF2B5EF4-FFF2-40B4-BE49-F238E27FC236}">
                <a16:creationId xmlns:a16="http://schemas.microsoft.com/office/drawing/2014/main" id="{53472A48-C718-50BE-D3A9-35FFD2A587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252197" y="3938020"/>
            <a:ext cx="2617070" cy="1795653"/>
          </a:xfrm>
          <a:prstGeom prst="rect">
            <a:avLst/>
          </a:prstGeom>
          <a:noFill/>
        </p:spPr>
      </p:pic>
      <p:pic>
        <p:nvPicPr>
          <p:cNvPr id="10" name="Picture 9" descr="Chart&#10;&#10;Description automatically generated with low confidence">
            <a:extLst>
              <a:ext uri="{FF2B5EF4-FFF2-40B4-BE49-F238E27FC236}">
                <a16:creationId xmlns:a16="http://schemas.microsoft.com/office/drawing/2014/main" id="{2131A551-1B50-BC57-6147-68EEF0873B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8931458" y="3971663"/>
            <a:ext cx="2617070" cy="1728369"/>
          </a:xfrm>
          <a:prstGeom prst="rect">
            <a:avLst/>
          </a:prstGeom>
          <a:noFill/>
        </p:spPr>
      </p:pic>
    </p:spTree>
    <p:extLst>
      <p:ext uri="{BB962C8B-B14F-4D97-AF65-F5344CB8AC3E}">
        <p14:creationId xmlns:p14="http://schemas.microsoft.com/office/powerpoint/2010/main" val="969147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5DC38-6FB4-FF20-7554-C343B1B7249E}"/>
              </a:ext>
            </a:extLst>
          </p:cNvPr>
          <p:cNvSpPr>
            <a:spLocks noGrp="1"/>
          </p:cNvSpPr>
          <p:nvPr>
            <p:ph type="title"/>
          </p:nvPr>
        </p:nvSpPr>
        <p:spPr>
          <a:xfrm>
            <a:off x="838199" y="537883"/>
            <a:ext cx="4783697" cy="1942810"/>
          </a:xfrm>
        </p:spPr>
        <p:txBody>
          <a:bodyPr anchor="b">
            <a:normAutofit/>
          </a:bodyPr>
          <a:lstStyle/>
          <a:p>
            <a:r>
              <a:rPr lang="en-US" sz="4000"/>
              <a:t>Absolute Magnitude Relationship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22307A-D74D-E37E-E550-CBBE96872194}"/>
                  </a:ext>
                </a:extLst>
              </p:cNvPr>
              <p:cNvSpPr>
                <a:spLocks noGrp="1"/>
              </p:cNvSpPr>
              <p:nvPr>
                <p:ph idx="1"/>
              </p:nvPr>
            </p:nvSpPr>
            <p:spPr>
              <a:xfrm>
                <a:off x="838199" y="2686323"/>
                <a:ext cx="4783697" cy="3433583"/>
              </a:xfrm>
            </p:spPr>
            <p:txBody>
              <a:bodyPr>
                <a:normAutofit fontScale="92500"/>
              </a:bodyPr>
              <a:lstStyle/>
              <a:p>
                <a:r>
                  <a:rPr lang="en-US" sz="1700" dirty="0"/>
                  <a:t>Trying to compare </a:t>
                </a:r>
                <a:r>
                  <a:rPr lang="en-US" sz="1700" i="1" dirty="0"/>
                  <a:t>GAIA </a:t>
                </a:r>
                <a:r>
                  <a:rPr lang="en-US" sz="1700" dirty="0"/>
                  <a:t>observational luminosity function to models</a:t>
                </a:r>
              </a:p>
              <a:p>
                <a:r>
                  <a:rPr lang="en-US" sz="1700" i="1" dirty="0"/>
                  <a:t>GAIA </a:t>
                </a:r>
                <a:r>
                  <a:rPr lang="en-US" sz="1700" dirty="0"/>
                  <a:t>uses G-band filter giving absolute magnitudes in </a:t>
                </a:r>
                <a14:m>
                  <m:oMath xmlns:m="http://schemas.openxmlformats.org/officeDocument/2006/math">
                    <m:sSub>
                      <m:sSubPr>
                        <m:ctrlPr>
                          <a:rPr lang="en-US" sz="1700" i="1">
                            <a:latin typeface="Cambria Math" panose="02040503050406030204" pitchFamily="18" charset="0"/>
                          </a:rPr>
                        </m:ctrlPr>
                      </m:sSubPr>
                      <m:e>
                        <m:r>
                          <a:rPr lang="en-US" sz="1700" b="0" i="1">
                            <a:latin typeface="Cambria Math" panose="02040503050406030204" pitchFamily="18" charset="0"/>
                          </a:rPr>
                          <m:t>𝑀</m:t>
                        </m:r>
                      </m:e>
                      <m:sub>
                        <m:r>
                          <a:rPr lang="en-US" sz="1700" b="0" i="1">
                            <a:latin typeface="Cambria Math" panose="02040503050406030204" pitchFamily="18" charset="0"/>
                          </a:rPr>
                          <m:t>𝐺</m:t>
                        </m:r>
                      </m:sub>
                    </m:sSub>
                  </m:oMath>
                </a14:m>
                <a:endParaRPr lang="en-US" sz="1700" i="1" dirty="0"/>
              </a:p>
              <a:p>
                <a:r>
                  <a:rPr lang="en-US" sz="1700" dirty="0"/>
                  <a:t>Models use absolute bolometric magnitude (</a:t>
                </a:r>
                <a14:m>
                  <m:oMath xmlns:m="http://schemas.openxmlformats.org/officeDocument/2006/math">
                    <m:sSub>
                      <m:sSubPr>
                        <m:ctrlPr>
                          <a:rPr lang="en-US" sz="1700" i="1">
                            <a:latin typeface="Cambria Math" panose="02040503050406030204" pitchFamily="18" charset="0"/>
                          </a:rPr>
                        </m:ctrlPr>
                      </m:sSubPr>
                      <m:e>
                        <m:r>
                          <a:rPr lang="en-US" sz="1700" b="0" i="1">
                            <a:latin typeface="Cambria Math" panose="02040503050406030204" pitchFamily="18" charset="0"/>
                          </a:rPr>
                          <m:t>𝑀</m:t>
                        </m:r>
                      </m:e>
                      <m:sub>
                        <m:r>
                          <a:rPr lang="en-US" sz="1700" b="0" i="1">
                            <a:latin typeface="Cambria Math" panose="02040503050406030204" pitchFamily="18" charset="0"/>
                          </a:rPr>
                          <m:t>𝑏𝑜𝑙</m:t>
                        </m:r>
                      </m:sub>
                    </m:sSub>
                  </m:oMath>
                </a14:m>
                <a:r>
                  <a:rPr lang="en-US" sz="1700" dirty="0"/>
                  <a:t>)</a:t>
                </a:r>
              </a:p>
              <a:p>
                <a:r>
                  <a:rPr lang="en-US" sz="1700" dirty="0"/>
                  <a:t>Derived relationship between </a:t>
                </a:r>
                <a14:m>
                  <m:oMath xmlns:m="http://schemas.openxmlformats.org/officeDocument/2006/math">
                    <m:sSub>
                      <m:sSubPr>
                        <m:ctrlPr>
                          <a:rPr lang="en-US" sz="1700" i="1">
                            <a:latin typeface="Cambria Math" panose="02040503050406030204" pitchFamily="18" charset="0"/>
                          </a:rPr>
                        </m:ctrlPr>
                      </m:sSubPr>
                      <m:e>
                        <m:r>
                          <a:rPr lang="en-US" sz="1700" b="0" i="1">
                            <a:latin typeface="Cambria Math" panose="02040503050406030204" pitchFamily="18" charset="0"/>
                          </a:rPr>
                          <m:t>𝑀</m:t>
                        </m:r>
                      </m:e>
                      <m:sub>
                        <m:r>
                          <a:rPr lang="en-US" sz="1700" b="0" i="1">
                            <a:latin typeface="Cambria Math" panose="02040503050406030204" pitchFamily="18" charset="0"/>
                          </a:rPr>
                          <m:t>𝐺</m:t>
                        </m:r>
                      </m:sub>
                    </m:sSub>
                    <m:r>
                      <a:rPr lang="en-US" sz="1700" b="0" i="1">
                        <a:latin typeface="Cambria Math" panose="02040503050406030204" pitchFamily="18" charset="0"/>
                      </a:rPr>
                      <m:t> </m:t>
                    </m:r>
                  </m:oMath>
                </a14:m>
                <a:r>
                  <a:rPr lang="en-US" sz="1700" dirty="0"/>
                  <a:t>and </a:t>
                </a:r>
                <a14:m>
                  <m:oMath xmlns:m="http://schemas.openxmlformats.org/officeDocument/2006/math">
                    <m:sSub>
                      <m:sSubPr>
                        <m:ctrlPr>
                          <a:rPr lang="en-US" sz="1700" i="1">
                            <a:latin typeface="Cambria Math" panose="02040503050406030204" pitchFamily="18" charset="0"/>
                          </a:rPr>
                        </m:ctrlPr>
                      </m:sSubPr>
                      <m:e>
                        <m:r>
                          <a:rPr lang="en-US" sz="1700" b="0" i="1">
                            <a:latin typeface="Cambria Math" panose="02040503050406030204" pitchFamily="18" charset="0"/>
                          </a:rPr>
                          <m:t>𝑀</m:t>
                        </m:r>
                      </m:e>
                      <m:sub>
                        <m:r>
                          <a:rPr lang="en-US" sz="1700" b="0" i="1">
                            <a:latin typeface="Cambria Math" panose="02040503050406030204" pitchFamily="18" charset="0"/>
                          </a:rPr>
                          <m:t>𝑏𝑜𝑙</m:t>
                        </m:r>
                      </m:sub>
                    </m:sSub>
                    <m:r>
                      <a:rPr lang="en-US" sz="1700" b="0" i="1">
                        <a:latin typeface="Cambria Math" panose="02040503050406030204" pitchFamily="18" charset="0"/>
                      </a:rPr>
                      <m:t> </m:t>
                    </m:r>
                  </m:oMath>
                </a14:m>
                <a:r>
                  <a:rPr lang="en-US" sz="1700" dirty="0"/>
                  <a:t>by cross-matching </a:t>
                </a:r>
                <a:r>
                  <a:rPr lang="en-US" sz="1700" i="1" dirty="0"/>
                  <a:t>GAIA </a:t>
                </a:r>
                <a:r>
                  <a:rPr lang="en-US" sz="1700" dirty="0"/>
                  <a:t>EDR3 to M, L, and T Dwarf model from </a:t>
                </a:r>
                <a:r>
                  <a:rPr lang="en-US" sz="1700" dirty="0" err="1"/>
                  <a:t>Filippazzo</a:t>
                </a:r>
                <a:r>
                  <a:rPr lang="en-US" sz="1700" dirty="0"/>
                  <a:t> et al. (2015)</a:t>
                </a:r>
              </a:p>
              <a:p>
                <a:pP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𝑀</m:t>
                        </m:r>
                      </m:e>
                      <m:sub>
                        <m:r>
                          <a:rPr lang="en-US" sz="1700" i="1">
                            <a:latin typeface="Cambria Math" panose="02040503050406030204" pitchFamily="18" charset="0"/>
                          </a:rPr>
                          <m:t>𝑏𝑜𝑙</m:t>
                        </m:r>
                      </m:sub>
                    </m:sSub>
                    <m:r>
                      <a:rPr lang="en-US" sz="1700">
                        <a:latin typeface="Cambria Math" panose="02040503050406030204" pitchFamily="18" charset="0"/>
                      </a:rPr>
                      <m:t>=4.74</m:t>
                    </m:r>
                    <m:r>
                      <a:rPr lang="en-US" sz="1700" i="1">
                        <a:latin typeface="Cambria Math" panose="02040503050406030204" pitchFamily="18" charset="0"/>
                      </a:rPr>
                      <m:t>−2.5</m:t>
                    </m:r>
                    <m:func>
                      <m:funcPr>
                        <m:ctrlPr>
                          <a:rPr lang="en-US" sz="1700" i="1">
                            <a:latin typeface="Cambria Math" panose="02040503050406030204" pitchFamily="18" charset="0"/>
                          </a:rPr>
                        </m:ctrlPr>
                      </m:funcPr>
                      <m:fName>
                        <m:r>
                          <m:rPr>
                            <m:sty m:val="p"/>
                          </m:rPr>
                          <a:rPr lang="en-US" sz="1700">
                            <a:latin typeface="Cambria Math" panose="02040503050406030204" pitchFamily="18" charset="0"/>
                          </a:rPr>
                          <m:t>log</m:t>
                        </m:r>
                      </m:fName>
                      <m:e>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a:rPr lang="en-US" sz="1700" i="1">
                                    <a:latin typeface="Cambria Math" panose="02040503050406030204" pitchFamily="18" charset="0"/>
                                  </a:rPr>
                                  <m:t>𝐿</m:t>
                                </m:r>
                              </m:num>
                              <m:den>
                                <m:sSub>
                                  <m:sSubPr>
                                    <m:ctrlPr>
                                      <a:rPr lang="en-US" sz="1700" i="1">
                                        <a:latin typeface="Cambria Math" panose="02040503050406030204" pitchFamily="18" charset="0"/>
                                      </a:rPr>
                                    </m:ctrlPr>
                                  </m:sSubPr>
                                  <m:e>
                                    <m:r>
                                      <a:rPr lang="en-US" sz="1700" i="1">
                                        <a:latin typeface="Cambria Math" panose="02040503050406030204" pitchFamily="18" charset="0"/>
                                      </a:rPr>
                                      <m:t>𝐿</m:t>
                                    </m:r>
                                  </m:e>
                                  <m:sub>
                                    <m:r>
                                      <a:rPr lang="en-US" sz="1700" i="1">
                                        <a:latin typeface="Cambria Math" panose="02040503050406030204" pitchFamily="18" charset="0"/>
                                      </a:rPr>
                                      <m:t>⊙</m:t>
                                    </m:r>
                                  </m:sub>
                                </m:sSub>
                              </m:den>
                            </m:f>
                          </m:e>
                        </m:d>
                      </m:e>
                    </m:func>
                  </m:oMath>
                </a14:m>
                <a:endParaRPr lang="en-US" sz="1700" dirty="0"/>
              </a:p>
              <a:p>
                <a:pPr/>
                <a:r>
                  <a:rPr lang="en-US" sz="1700" dirty="0"/>
                  <a:t>Linear relationship between </a:t>
                </a:r>
                <a14:m>
                  <m:oMath xmlns:m="http://schemas.openxmlformats.org/officeDocument/2006/math">
                    <m:sSub>
                      <m:sSubPr>
                        <m:ctrlPr>
                          <a:rPr lang="en-US" sz="1700" i="1" smtClean="0">
                            <a:latin typeface="Cambria Math" panose="02040503050406030204" pitchFamily="18" charset="0"/>
                          </a:rPr>
                        </m:ctrlPr>
                      </m:sSubPr>
                      <m:e>
                        <m:r>
                          <a:rPr lang="en-US" sz="1700" i="1">
                            <a:latin typeface="Cambria Math" panose="02040503050406030204" pitchFamily="18" charset="0"/>
                          </a:rPr>
                          <m:t>𝑀</m:t>
                        </m:r>
                      </m:e>
                      <m:sub>
                        <m:r>
                          <a:rPr lang="en-US" sz="1700" i="1">
                            <a:latin typeface="Cambria Math" panose="02040503050406030204" pitchFamily="18" charset="0"/>
                          </a:rPr>
                          <m:t>𝐺</m:t>
                        </m:r>
                      </m:sub>
                    </m:sSub>
                  </m:oMath>
                </a14:m>
                <a:r>
                  <a:rPr lang="en-US" sz="1700" dirty="0"/>
                  <a:t> and </a:t>
                </a:r>
                <a14:m>
                  <m:oMath xmlns:m="http://schemas.openxmlformats.org/officeDocument/2006/math">
                    <m:sSub>
                      <m:sSubPr>
                        <m:ctrlPr>
                          <a:rPr lang="en-US" sz="1700" i="1" smtClean="0">
                            <a:latin typeface="Cambria Math" panose="02040503050406030204" pitchFamily="18" charset="0"/>
                          </a:rPr>
                        </m:ctrlPr>
                      </m:sSubPr>
                      <m:e>
                        <m:r>
                          <a:rPr lang="en-US" sz="1700" i="1">
                            <a:latin typeface="Cambria Math" panose="02040503050406030204" pitchFamily="18" charset="0"/>
                          </a:rPr>
                          <m:t>𝑀</m:t>
                        </m:r>
                      </m:e>
                      <m:sub>
                        <m:r>
                          <a:rPr lang="en-US" sz="1700" i="1">
                            <a:latin typeface="Cambria Math" panose="02040503050406030204" pitchFamily="18" charset="0"/>
                          </a:rPr>
                          <m:t>𝑏𝑜𝑙</m:t>
                        </m:r>
                      </m:sub>
                    </m:sSub>
                  </m:oMath>
                </a14:m>
                <a:endParaRPr lang="en-US" sz="1700" dirty="0"/>
              </a:p>
              <a:p>
                <a:pPr lvl="1"/>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𝑀</m:t>
                        </m:r>
                      </m:e>
                      <m:sub>
                        <m:r>
                          <a:rPr lang="en-US" sz="1400" i="1">
                            <a:latin typeface="Cambria Math" panose="02040503050406030204" pitchFamily="18" charset="0"/>
                          </a:rPr>
                          <m:t>𝐺</m:t>
                        </m:r>
                      </m:sub>
                    </m:sSub>
                    <m:r>
                      <a:rPr lang="en-US" sz="1400">
                        <a:latin typeface="Cambria Math" panose="02040503050406030204" pitchFamily="18" charset="0"/>
                      </a:rPr>
                      <m:t>=1.55 </m:t>
                    </m:r>
                    <m:sSub>
                      <m:sSubPr>
                        <m:ctrlPr>
                          <a:rPr lang="en-US" sz="1400" i="1">
                            <a:latin typeface="Cambria Math" panose="02040503050406030204" pitchFamily="18" charset="0"/>
                          </a:rPr>
                        </m:ctrlPr>
                      </m:sSubPr>
                      <m:e>
                        <m:r>
                          <a:rPr lang="en-US" sz="1400" i="1">
                            <a:latin typeface="Cambria Math" panose="02040503050406030204" pitchFamily="18" charset="0"/>
                          </a:rPr>
                          <m:t>𝑀</m:t>
                        </m:r>
                      </m:e>
                      <m:sub>
                        <m:r>
                          <a:rPr lang="en-US" sz="1400" i="1">
                            <a:latin typeface="Cambria Math" panose="02040503050406030204" pitchFamily="18" charset="0"/>
                          </a:rPr>
                          <m:t>𝑏𝑜𝑙</m:t>
                        </m:r>
                      </m:sub>
                    </m:sSub>
                    <m:r>
                      <a:rPr lang="en-US" sz="1400" i="1">
                        <a:latin typeface="Cambria Math" panose="02040503050406030204" pitchFamily="18" charset="0"/>
                      </a:rPr>
                      <m:t>−4.5</m:t>
                    </m:r>
                  </m:oMath>
                </a14:m>
                <a:endParaRPr lang="en-US" sz="1400" dirty="0"/>
              </a:p>
            </p:txBody>
          </p:sp>
        </mc:Choice>
        <mc:Fallback>
          <p:sp>
            <p:nvSpPr>
              <p:cNvPr id="3" name="Content Placeholder 2">
                <a:extLst>
                  <a:ext uri="{FF2B5EF4-FFF2-40B4-BE49-F238E27FC236}">
                    <a16:creationId xmlns:a16="http://schemas.microsoft.com/office/drawing/2014/main" id="{2922307A-D74D-E37E-E550-CBBE96872194}"/>
                  </a:ext>
                </a:extLst>
              </p:cNvPr>
              <p:cNvSpPr>
                <a:spLocks noGrp="1" noRot="1" noChangeAspect="1" noMove="1" noResize="1" noEditPoints="1" noAdjustHandles="1" noChangeArrowheads="1" noChangeShapeType="1" noTextEdit="1"/>
              </p:cNvSpPr>
              <p:nvPr>
                <p:ph idx="1"/>
              </p:nvPr>
            </p:nvSpPr>
            <p:spPr>
              <a:xfrm>
                <a:off x="838199" y="2686323"/>
                <a:ext cx="4783697" cy="3433583"/>
              </a:xfrm>
              <a:blipFill>
                <a:blip r:embed="rId3"/>
                <a:stretch>
                  <a:fillRect l="-529" t="-1107"/>
                </a:stretch>
              </a:blipFill>
            </p:spPr>
            <p:txBody>
              <a:bodyPr/>
              <a:lstStyle/>
              <a:p>
                <a:r>
                  <a:rPr lang="en-US">
                    <a:noFill/>
                  </a:rPr>
                  <a:t> </a:t>
                </a:r>
              </a:p>
            </p:txBody>
          </p:sp>
        </mc:Fallback>
      </mc:AlternateContent>
      <p:pic>
        <p:nvPicPr>
          <p:cNvPr id="4" name="Picture 3" descr="Chart, scatter chart&#10;&#10;Description automatically generated">
            <a:extLst>
              <a:ext uri="{FF2B5EF4-FFF2-40B4-BE49-F238E27FC236}">
                <a16:creationId xmlns:a16="http://schemas.microsoft.com/office/drawing/2014/main" id="{568B7F73-8D80-0C04-4D55-D31A075358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988424" y="1362053"/>
            <a:ext cx="5365375" cy="3933681"/>
          </a:xfrm>
          <a:prstGeom prst="rect">
            <a:avLst/>
          </a:prstGeom>
          <a:noFill/>
        </p:spPr>
      </p:pic>
    </p:spTree>
    <p:extLst>
      <p:ext uri="{BB962C8B-B14F-4D97-AF65-F5344CB8AC3E}">
        <p14:creationId xmlns:p14="http://schemas.microsoft.com/office/powerpoint/2010/main" val="2066035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6" name="Rectangle 11275">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8" name="Freeform: Shape 11277">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C6DE547-95A2-7A88-B676-BB0428D32D44}"/>
              </a:ext>
            </a:extLst>
          </p:cNvPr>
          <p:cNvSpPr>
            <a:spLocks noGrp="1"/>
          </p:cNvSpPr>
          <p:nvPr>
            <p:ph type="title"/>
          </p:nvPr>
        </p:nvSpPr>
        <p:spPr>
          <a:xfrm>
            <a:off x="1137034" y="609597"/>
            <a:ext cx="9392421" cy="1330841"/>
          </a:xfrm>
        </p:spPr>
        <p:txBody>
          <a:bodyPr>
            <a:normAutofit/>
          </a:bodyPr>
          <a:lstStyle/>
          <a:p>
            <a:r>
              <a:rPr lang="en-US"/>
              <a:t>Normalization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D3F5D7-3635-9F06-0738-A9B572694296}"/>
                  </a:ext>
                </a:extLst>
              </p:cNvPr>
              <p:cNvSpPr>
                <a:spLocks noGrp="1"/>
              </p:cNvSpPr>
              <p:nvPr>
                <p:ph idx="1"/>
              </p:nvPr>
            </p:nvSpPr>
            <p:spPr>
              <a:xfrm>
                <a:off x="1137034" y="2198362"/>
                <a:ext cx="4958966" cy="3917773"/>
              </a:xfrm>
            </p:spPr>
            <p:txBody>
              <a:bodyPr>
                <a:normAutofit lnSpcReduction="10000"/>
              </a:bodyPr>
              <a:lstStyle/>
              <a:p>
                <a:r>
                  <a:rPr lang="en-US" sz="1900" dirty="0"/>
                  <a:t>Before comparing observations to models, they need to be normalized to each other</a:t>
                </a:r>
              </a:p>
              <a:p>
                <a:r>
                  <a:rPr lang="en-US" sz="1900" dirty="0"/>
                  <a:t>Models yield number of stars per absolute magnitude interval</a:t>
                </a:r>
              </a:p>
              <a:p>
                <a14:m>
                  <m:oMath xmlns:m="http://schemas.openxmlformats.org/officeDocument/2006/math">
                    <m:sSub>
                      <m:sSubPr>
                        <m:ctrlPr>
                          <a:rPr lang="en-US" sz="1900" i="1">
                            <a:latin typeface="Cambria Math" panose="02040503050406030204" pitchFamily="18" charset="0"/>
                          </a:rPr>
                        </m:ctrlPr>
                      </m:sSubPr>
                      <m:e>
                        <m:r>
                          <a:rPr lang="en-US" sz="1900" b="0" i="1">
                            <a:latin typeface="Cambria Math" panose="02040503050406030204" pitchFamily="18" charset="0"/>
                          </a:rPr>
                          <m:t>𝑉</m:t>
                        </m:r>
                      </m:e>
                      <m:sub>
                        <m:r>
                          <a:rPr lang="en-US" sz="1900" b="0" i="1">
                            <a:latin typeface="Cambria Math" panose="02040503050406030204" pitchFamily="18" charset="0"/>
                          </a:rPr>
                          <m:t>𝑚𝑎𝑥</m:t>
                        </m:r>
                      </m:sub>
                    </m:sSub>
                  </m:oMath>
                </a14:m>
                <a:r>
                  <a:rPr lang="en-US" sz="1900" dirty="0"/>
                  <a:t> analysis yields number of stars per luminosity per absolute magnitude interval</a:t>
                </a:r>
              </a:p>
              <a:p>
                <a:r>
                  <a:rPr lang="en-US" sz="1900" dirty="0"/>
                  <a:t>Initial check suggests that </a:t>
                </a:r>
                <a:r>
                  <a:rPr lang="en-US" sz="1900" i="1" dirty="0"/>
                  <a:t>GAIA </a:t>
                </a:r>
                <a:r>
                  <a:rPr lang="en-US" sz="1900" dirty="0"/>
                  <a:t>data is about 6 orders of magnitude smaller</a:t>
                </a:r>
              </a:p>
              <a:p>
                <a:r>
                  <a:rPr lang="en-US" sz="1900" dirty="0"/>
                  <a:t>Performed a Reduced Chi Square Test between observational distribution and model distributions to find minimum statistical normalization value</a:t>
                </a:r>
              </a:p>
              <a:p>
                <a:pPr lvl="1"/>
                <a:r>
                  <a:rPr lang="en-US" sz="1900" dirty="0"/>
                  <a:t>Reduced Chi Square Test yields a normalization constant of 925,000</a:t>
                </a:r>
              </a:p>
            </p:txBody>
          </p:sp>
        </mc:Choice>
        <mc:Fallback>
          <p:sp>
            <p:nvSpPr>
              <p:cNvPr id="3" name="Content Placeholder 2">
                <a:extLst>
                  <a:ext uri="{FF2B5EF4-FFF2-40B4-BE49-F238E27FC236}">
                    <a16:creationId xmlns:a16="http://schemas.microsoft.com/office/drawing/2014/main" id="{02D3F5D7-3635-9F06-0738-A9B572694296}"/>
                  </a:ext>
                </a:extLst>
              </p:cNvPr>
              <p:cNvSpPr>
                <a:spLocks noGrp="1" noRot="1" noChangeAspect="1" noMove="1" noResize="1" noEditPoints="1" noAdjustHandles="1" noChangeArrowheads="1" noChangeShapeType="1" noTextEdit="1"/>
              </p:cNvSpPr>
              <p:nvPr>
                <p:ph idx="1"/>
              </p:nvPr>
            </p:nvSpPr>
            <p:spPr>
              <a:xfrm>
                <a:off x="1137034" y="2198362"/>
                <a:ext cx="4958966" cy="3917773"/>
              </a:xfrm>
              <a:blipFill>
                <a:blip r:embed="rId2"/>
                <a:stretch>
                  <a:fillRect l="-1020" t="-2265" b="-2589"/>
                </a:stretch>
              </a:blipFill>
            </p:spPr>
            <p:txBody>
              <a:bodyPr/>
              <a:lstStyle/>
              <a:p>
                <a:r>
                  <a:rPr lang="en-US">
                    <a:noFill/>
                  </a:rPr>
                  <a:t> </a:t>
                </a:r>
              </a:p>
            </p:txBody>
          </p:sp>
        </mc:Fallback>
      </mc:AlternateContent>
      <p:pic>
        <p:nvPicPr>
          <p:cNvPr id="11268" name="Picture 4">
            <a:extLst>
              <a:ext uri="{FF2B5EF4-FFF2-40B4-BE49-F238E27FC236}">
                <a16:creationId xmlns:a16="http://schemas.microsoft.com/office/drawing/2014/main" id="{CAB221F5-7307-23F5-635E-5C6A4D2D374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9367" y="2327192"/>
            <a:ext cx="4788505" cy="3471358"/>
          </a:xfrm>
          <a:prstGeom prst="rect">
            <a:avLst/>
          </a:prstGeom>
          <a:noFill/>
          <a:extLst>
            <a:ext uri="{909E8E84-426E-40DD-AFC4-6F175D3DCCD1}">
              <a14:hiddenFill xmlns:a14="http://schemas.microsoft.com/office/drawing/2010/main">
                <a:solidFill>
                  <a:srgbClr val="FFFFFF"/>
                </a:solidFill>
              </a14:hiddenFill>
            </a:ext>
          </a:extLst>
        </p:spPr>
      </p:pic>
      <p:sp>
        <p:nvSpPr>
          <p:cNvPr id="11280" name="Freeform: Shape 11279">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34650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AB0F62B-977D-4DD3-8796-EBFA85D7F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CCE35-6512-09B8-ECDF-4294A4603078}"/>
              </a:ext>
            </a:extLst>
          </p:cNvPr>
          <p:cNvSpPr>
            <a:spLocks noGrp="1"/>
          </p:cNvSpPr>
          <p:nvPr>
            <p:ph type="title"/>
          </p:nvPr>
        </p:nvSpPr>
        <p:spPr>
          <a:xfrm>
            <a:off x="838201" y="559768"/>
            <a:ext cx="5995646" cy="2220502"/>
          </a:xfrm>
        </p:spPr>
        <p:txBody>
          <a:bodyPr anchor="b">
            <a:normAutofit/>
          </a:bodyPr>
          <a:lstStyle/>
          <a:p>
            <a:r>
              <a:rPr lang="en-US" sz="4000" i="1" dirty="0"/>
              <a:t>GAIA</a:t>
            </a:r>
            <a:r>
              <a:rPr lang="en-US" sz="4000" dirty="0"/>
              <a:t>-Model Comparison</a:t>
            </a:r>
            <a:endParaRPr lang="en-US" sz="4000" i="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4C51FD-227B-BFD5-5E83-9BC139632C33}"/>
                  </a:ext>
                </a:extLst>
              </p:cNvPr>
              <p:cNvSpPr>
                <a:spLocks noGrp="1"/>
              </p:cNvSpPr>
              <p:nvPr>
                <p:ph idx="1"/>
              </p:nvPr>
            </p:nvSpPr>
            <p:spPr>
              <a:xfrm>
                <a:off x="838199" y="2953386"/>
                <a:ext cx="5995647" cy="3163209"/>
              </a:xfrm>
            </p:spPr>
            <p:txBody>
              <a:bodyPr>
                <a:normAutofit fontScale="77500" lnSpcReduction="20000"/>
              </a:bodyPr>
              <a:lstStyle/>
              <a:p>
                <a:r>
                  <a:rPr lang="en-US" sz="2000" dirty="0"/>
                  <a:t>Upon normalizing, we can finally compare our observational luminosity function to the models</a:t>
                </a:r>
              </a:p>
              <a:p>
                <a:r>
                  <a:rPr lang="en-US" sz="2000" dirty="0"/>
                  <a:t>Used luminosity function for old objects with high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𝑡𝑎𝑛</m:t>
                        </m:r>
                      </m:sub>
                    </m:sSub>
                  </m:oMath>
                </a14:m>
                <a:r>
                  <a:rPr lang="en-US" sz="2000" dirty="0"/>
                  <a:t> to increase likelihood of object being a brown dwarf</a:t>
                </a:r>
              </a:p>
              <a:p>
                <a:r>
                  <a:rPr lang="en-US" sz="2000" dirty="0"/>
                  <a:t>Constrained GCNS sample is, predominately low mass stars with some potential high mass brown dwarfs</a:t>
                </a:r>
              </a:p>
              <a:p>
                <a:pPr lvl="1"/>
                <a:r>
                  <a:rPr lang="en-US" sz="1600" dirty="0"/>
                  <a:t>Uncertainties are large in brown dwarf regime</a:t>
                </a:r>
              </a:p>
              <a:p>
                <a:r>
                  <a:rPr lang="en-US" sz="2000" dirty="0"/>
                  <a:t>Metallicity slightly adjusts the location of HBMM</a:t>
                </a:r>
              </a:p>
              <a:p>
                <a:pPr lvl="1"/>
                <a:r>
                  <a:rPr lang="en-US" sz="1600" dirty="0"/>
                  <a:t>Metal-poor model has metallicity of </a:t>
                </a:r>
                <a14:m>
                  <m:oMath xmlns:m="http://schemas.openxmlformats.org/officeDocument/2006/math">
                    <m:r>
                      <a:rPr lang="en-US" sz="1600" i="1"/>
                      <m:t>0.08</m:t>
                    </m:r>
                    <m:sSub>
                      <m:sSubPr>
                        <m:ctrlPr>
                          <a:rPr lang="en-US" sz="1600" i="1"/>
                        </m:ctrlPr>
                      </m:sSubPr>
                      <m:e>
                        <m:r>
                          <a:rPr lang="en-US" sz="1600" i="1"/>
                          <m:t>𝑀</m:t>
                        </m:r>
                      </m:e>
                      <m:sub>
                        <m:r>
                          <a:rPr lang="en-US" sz="1600" i="1"/>
                          <m:t>⊙</m:t>
                        </m:r>
                      </m:sub>
                    </m:sSub>
                  </m:oMath>
                </a14:m>
                <a:r>
                  <a:rPr lang="en-US" sz="1600" dirty="0">
                    <a:effectLst/>
                  </a:rPr>
                  <a:t> </a:t>
                </a:r>
              </a:p>
              <a:p>
                <a:pPr lvl="1"/>
                <a:r>
                  <a:rPr lang="en-US" sz="1600" dirty="0"/>
                  <a:t>Solar metallicity model has metallicity of </a:t>
                </a:r>
                <a14:m>
                  <m:oMath xmlns:m="http://schemas.openxmlformats.org/officeDocument/2006/math">
                    <m:r>
                      <a:rPr lang="en-US" sz="1600" i="1"/>
                      <m:t>0.0</m:t>
                    </m:r>
                    <m:r>
                      <a:rPr lang="en-US" sz="1600" b="0" i="1" smtClean="0">
                        <a:latin typeface="Cambria Math" panose="02040503050406030204" pitchFamily="18" charset="0"/>
                      </a:rPr>
                      <m:t>78</m:t>
                    </m:r>
                    <m:sSub>
                      <m:sSubPr>
                        <m:ctrlPr>
                          <a:rPr lang="en-US" sz="1600" i="1"/>
                        </m:ctrlPr>
                      </m:sSubPr>
                      <m:e>
                        <m:r>
                          <a:rPr lang="en-US" sz="1600" i="1"/>
                          <m:t>𝑀</m:t>
                        </m:r>
                      </m:e>
                      <m:sub>
                        <m:r>
                          <a:rPr lang="en-US" sz="1600" i="1"/>
                          <m:t>⊙</m:t>
                        </m:r>
                      </m:sub>
                    </m:sSub>
                  </m:oMath>
                </a14:m>
                <a:r>
                  <a:rPr lang="en-US" sz="1600" dirty="0">
                    <a:effectLst/>
                  </a:rPr>
                  <a:t> </a:t>
                </a:r>
              </a:p>
              <a:p>
                <a:r>
                  <a:rPr lang="en-US" sz="2000" i="1" dirty="0"/>
                  <a:t>GAIA </a:t>
                </a:r>
                <a:r>
                  <a:rPr lang="en-US" sz="2000" dirty="0"/>
                  <a:t>is good for investigating stars/brown dwarfs straddling HBMM</a:t>
                </a:r>
              </a:p>
              <a:p>
                <a:r>
                  <a:rPr lang="en-US" sz="2000" dirty="0"/>
                  <a:t>Barely scrapes the surface of brown dwarf regime</a:t>
                </a:r>
              </a:p>
            </p:txBody>
          </p:sp>
        </mc:Choice>
        <mc:Fallback>
          <p:sp>
            <p:nvSpPr>
              <p:cNvPr id="3" name="Content Placeholder 2">
                <a:extLst>
                  <a:ext uri="{FF2B5EF4-FFF2-40B4-BE49-F238E27FC236}">
                    <a16:creationId xmlns:a16="http://schemas.microsoft.com/office/drawing/2014/main" id="{D84C51FD-227B-BFD5-5E83-9BC139632C33}"/>
                  </a:ext>
                </a:extLst>
              </p:cNvPr>
              <p:cNvSpPr>
                <a:spLocks noGrp="1" noRot="1" noChangeAspect="1" noMove="1" noResize="1" noEditPoints="1" noAdjustHandles="1" noChangeArrowheads="1" noChangeShapeType="1" noTextEdit="1"/>
              </p:cNvSpPr>
              <p:nvPr>
                <p:ph idx="1"/>
              </p:nvPr>
            </p:nvSpPr>
            <p:spPr>
              <a:xfrm>
                <a:off x="838199" y="2953386"/>
                <a:ext cx="5995647" cy="3163209"/>
              </a:xfrm>
              <a:blipFill>
                <a:blip r:embed="rId3"/>
                <a:stretch>
                  <a:fillRect l="-422" t="-2400"/>
                </a:stretch>
              </a:blipFill>
            </p:spPr>
            <p:txBody>
              <a:bodyPr/>
              <a:lstStyle/>
              <a:p>
                <a:r>
                  <a:rPr lang="en-US">
                    <a:noFill/>
                  </a:rPr>
                  <a:t> </a:t>
                </a:r>
              </a:p>
            </p:txBody>
          </p:sp>
        </mc:Fallback>
      </mc:AlternateContent>
      <p:pic>
        <p:nvPicPr>
          <p:cNvPr id="4" name="Picture 3" descr="Chart, histogram&#10;&#10;Description automatically generated">
            <a:extLst>
              <a:ext uri="{FF2B5EF4-FFF2-40B4-BE49-F238E27FC236}">
                <a16:creationId xmlns:a16="http://schemas.microsoft.com/office/drawing/2014/main" id="{16F8090A-5F8D-0553-1E71-04C1E31BF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367976" y="547816"/>
            <a:ext cx="3832178" cy="2778083"/>
          </a:xfrm>
          <a:prstGeom prst="rect">
            <a:avLst/>
          </a:prstGeom>
          <a:noFill/>
        </p:spPr>
      </p:pic>
      <p:pic>
        <p:nvPicPr>
          <p:cNvPr id="5" name="Picture 4" descr="Chart, histogram&#10;&#10;Description automatically generated">
            <a:extLst>
              <a:ext uri="{FF2B5EF4-FFF2-40B4-BE49-F238E27FC236}">
                <a16:creationId xmlns:a16="http://schemas.microsoft.com/office/drawing/2014/main" id="{44B5B3B7-EFBA-4B30-E867-DE8471F4CB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367976" y="3525795"/>
            <a:ext cx="3832178" cy="2778083"/>
          </a:xfrm>
          <a:prstGeom prst="rect">
            <a:avLst/>
          </a:prstGeom>
          <a:noFill/>
        </p:spPr>
      </p:pic>
    </p:spTree>
    <p:extLst>
      <p:ext uri="{BB962C8B-B14F-4D97-AF65-F5344CB8AC3E}">
        <p14:creationId xmlns:p14="http://schemas.microsoft.com/office/powerpoint/2010/main" val="3358573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297E-E4CE-7ED6-B22F-4E17134B3319}"/>
              </a:ext>
            </a:extLst>
          </p:cNvPr>
          <p:cNvSpPr>
            <a:spLocks noGrp="1"/>
          </p:cNvSpPr>
          <p:nvPr>
            <p:ph type="title"/>
          </p:nvPr>
        </p:nvSpPr>
        <p:spPr/>
        <p:txBody>
          <a:bodyPr/>
          <a:lstStyle/>
          <a:p>
            <a:r>
              <a:rPr lang="en-US" dirty="0"/>
              <a:t>Main Sequence Stars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3568E6C-CC0D-A76A-E135-C71466F5ADAA}"/>
                  </a:ext>
                </a:extLst>
              </p:cNvPr>
              <p:cNvSpPr>
                <a:spLocks noGrp="1"/>
              </p:cNvSpPr>
              <p:nvPr>
                <p:ph idx="1"/>
              </p:nvPr>
            </p:nvSpPr>
            <p:spPr/>
            <p:txBody>
              <a:bodyPr/>
              <a:lstStyle/>
              <a:p>
                <a:r>
                  <a:rPr lang="en-US" dirty="0"/>
                  <a:t>Collapse from molecular cloud</a:t>
                </a:r>
              </a:p>
              <a:p>
                <a:r>
                  <a:rPr lang="en-US" dirty="0"/>
                  <a:t>Temperature increase</a:t>
                </a:r>
              </a:p>
              <a:p>
                <a:r>
                  <a:rPr lang="en-US" dirty="0"/>
                  <a:t>Density increase</a:t>
                </a:r>
              </a:p>
              <a:p>
                <a:r>
                  <a:rPr lang="en-US" dirty="0"/>
                  <a:t>Critical mass/temperature for H fusion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𝑐𝑟𝑖𝑡</m:t>
                        </m:r>
                      </m:sub>
                    </m:sSub>
                    <m:r>
                      <a:rPr lang="en-US" b="0" i="1" smtClean="0">
                        <a:latin typeface="Cambria Math" panose="02040503050406030204" pitchFamily="18" charset="0"/>
                      </a:rPr>
                      <m:t>=~0.08</m:t>
                    </m:r>
                    <m:sSub>
                      <m:sSubPr>
                        <m:ctrlPr>
                          <a:rPr lang="en-US" i="1" smtClean="0">
                            <a:latin typeface="Cambria Math" panose="02040503050406030204" pitchFamily="18" charset="0"/>
                          </a:rPr>
                        </m:ctrlPr>
                      </m:sSubPr>
                      <m:e>
                        <m:r>
                          <a:rPr lang="en-US" b="0" i="0" smtClean="0">
                            <a:latin typeface="Cambria Math" panose="02040503050406030204" pitchFamily="18" charset="0"/>
                          </a:rPr>
                          <m:t> </m:t>
                        </m:r>
                        <m:r>
                          <a:rPr lang="en-US" b="0" i="1" smtClean="0">
                            <a:latin typeface="Cambria Math" panose="02040503050406030204" pitchFamily="18" charset="0"/>
                          </a:rPr>
                          <m:t>𝑀</m:t>
                        </m:r>
                      </m:e>
                      <m:sub>
                        <m:r>
                          <a:rPr lang="en-US" b="0" i="1" smtClean="0">
                            <a:latin typeface="Cambria Math" panose="02040503050406030204" pitchFamily="18" charset="0"/>
                          </a:rPr>
                          <m:t>⊙</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𝑐𝑟𝑖𝑡</m:t>
                        </m:r>
                      </m:sub>
                    </m:sSub>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K</m:t>
                    </m:r>
                  </m:oMath>
                </a14:m>
                <a:endParaRPr lang="en-US" dirty="0"/>
              </a:p>
              <a:p>
                <a:r>
                  <a:rPr lang="en-US" dirty="0"/>
                  <a:t>Objects above this mass and temperature will sustain</a:t>
                </a:r>
              </a:p>
              <a:p>
                <a:pPr marL="0" indent="0">
                  <a:buNone/>
                </a:pPr>
                <a:r>
                  <a:rPr lang="en-US" dirty="0"/>
                  <a:t>fusion in their core</a:t>
                </a:r>
              </a:p>
              <a:p>
                <a:endParaRPr lang="en-US" dirty="0"/>
              </a:p>
            </p:txBody>
          </p:sp>
        </mc:Choice>
        <mc:Fallback>
          <p:sp>
            <p:nvSpPr>
              <p:cNvPr id="3" name="Content Placeholder 2">
                <a:extLst>
                  <a:ext uri="{FF2B5EF4-FFF2-40B4-BE49-F238E27FC236}">
                    <a16:creationId xmlns:a16="http://schemas.microsoft.com/office/drawing/2014/main" id="{43568E6C-CC0D-A76A-E135-C71466F5ADAA}"/>
                  </a:ext>
                </a:extLst>
              </p:cNvPr>
              <p:cNvSpPr>
                <a:spLocks noGrp="1" noRot="1" noChangeAspect="1" noMove="1" noResize="1" noEditPoints="1" noAdjustHandles="1" noChangeArrowheads="1" noChangeShapeType="1" noTextEdit="1"/>
              </p:cNvSpPr>
              <p:nvPr>
                <p:ph idx="1"/>
              </p:nvPr>
            </p:nvSpPr>
            <p:spPr>
              <a:blipFill>
                <a:blip r:embed="rId4"/>
                <a:stretch>
                  <a:fillRect l="-1206" t="-2326"/>
                </a:stretch>
              </a:blipFill>
            </p:spPr>
            <p:txBody>
              <a:bodyPr/>
              <a:lstStyle/>
              <a:p>
                <a:r>
                  <a:rPr lang="en-US">
                    <a:noFill/>
                  </a:rPr>
                  <a:t> </a:t>
                </a:r>
              </a:p>
            </p:txBody>
          </p:sp>
        </mc:Fallback>
      </mc:AlternateContent>
      <p:pic>
        <p:nvPicPr>
          <p:cNvPr id="3076" name="Picture 4" descr="Disk Masses of Class I Protostars in the Taurus Molecular Cloud | News |  Astrobiology">
            <a:extLst>
              <a:ext uri="{FF2B5EF4-FFF2-40B4-BE49-F238E27FC236}">
                <a16:creationId xmlns:a16="http://schemas.microsoft.com/office/drawing/2014/main" id="{4A9D1DAB-0D17-868C-B8F6-EE6FA6826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5330" y="5156616"/>
            <a:ext cx="2008039" cy="1336259"/>
          </a:xfrm>
          <a:prstGeom prst="rect">
            <a:avLst/>
          </a:prstGeom>
          <a:noFill/>
          <a:extLst>
            <a:ext uri="{909E8E84-426E-40DD-AFC4-6F175D3DCCD1}">
              <a14:hiddenFill xmlns:a14="http://schemas.microsoft.com/office/drawing/2010/main">
                <a:solidFill>
                  <a:srgbClr val="FFFFFF"/>
                </a:solidFill>
              </a14:hiddenFill>
            </a:ext>
          </a:extLst>
        </p:spPr>
      </p:pic>
      <p:pic>
        <p:nvPicPr>
          <p:cNvPr id="4" name="Online Media 3" descr="Star Cluster Formation Animation (Density) [720p]">
            <a:hlinkClick r:id="" action="ppaction://media"/>
            <a:extLst>
              <a:ext uri="{FF2B5EF4-FFF2-40B4-BE49-F238E27FC236}">
                <a16:creationId xmlns:a16="http://schemas.microsoft.com/office/drawing/2014/main" id="{403C64A5-8DF1-073B-B62A-E996925C8094}"/>
              </a:ext>
            </a:extLst>
          </p:cNvPr>
          <p:cNvPicPr>
            <a:picLocks noRot="1" noChangeAspect="1"/>
          </p:cNvPicPr>
          <p:nvPr>
            <a:videoFile r:link="rId1"/>
          </p:nvPr>
        </p:nvPicPr>
        <p:blipFill>
          <a:blip r:embed="rId6"/>
          <a:stretch>
            <a:fillRect/>
          </a:stretch>
        </p:blipFill>
        <p:spPr>
          <a:xfrm>
            <a:off x="6740578" y="173467"/>
            <a:ext cx="5292361" cy="3969271"/>
          </a:xfrm>
          <a:prstGeom prst="rect">
            <a:avLst/>
          </a:prstGeom>
        </p:spPr>
      </p:pic>
      <p:sp>
        <p:nvSpPr>
          <p:cNvPr id="5" name="TextBox 4">
            <a:extLst>
              <a:ext uri="{FF2B5EF4-FFF2-40B4-BE49-F238E27FC236}">
                <a16:creationId xmlns:a16="http://schemas.microsoft.com/office/drawing/2014/main" id="{42DF95C5-28C3-578E-D1DF-9DBFF7D7765D}"/>
              </a:ext>
            </a:extLst>
          </p:cNvPr>
          <p:cNvSpPr txBox="1"/>
          <p:nvPr/>
        </p:nvSpPr>
        <p:spPr>
          <a:xfrm>
            <a:off x="8958287" y="4190354"/>
            <a:ext cx="3233713" cy="246221"/>
          </a:xfrm>
          <a:prstGeom prst="rect">
            <a:avLst/>
          </a:prstGeom>
          <a:noFill/>
        </p:spPr>
        <p:txBody>
          <a:bodyPr wrap="square" rtlCol="0">
            <a:spAutoFit/>
          </a:bodyPr>
          <a:lstStyle/>
          <a:p>
            <a:r>
              <a:rPr lang="en-US" sz="1000" dirty="0"/>
              <a:t>Source: </a:t>
            </a:r>
            <a:r>
              <a:rPr lang="en-US" sz="1000" dirty="0">
                <a:hlinkClick r:id="rId7"/>
              </a:rPr>
              <a:t>http://www.astro.ex.ac.uk/people/mbat...</a:t>
            </a:r>
            <a:endParaRPr lang="en-US" sz="1000" dirty="0"/>
          </a:p>
        </p:txBody>
      </p:sp>
    </p:spTree>
    <p:extLst>
      <p:ext uri="{BB962C8B-B14F-4D97-AF65-F5344CB8AC3E}">
        <p14:creationId xmlns:p14="http://schemas.microsoft.com/office/powerpoint/2010/main" val="25881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2929-DC02-C4E5-56EF-D384CFF3FFDB}"/>
              </a:ext>
            </a:extLst>
          </p:cNvPr>
          <p:cNvSpPr>
            <a:spLocks noGrp="1"/>
          </p:cNvSpPr>
          <p:nvPr>
            <p:ph type="title"/>
          </p:nvPr>
        </p:nvSpPr>
        <p:spPr/>
        <p:txBody>
          <a:bodyPr/>
          <a:lstStyle/>
          <a:p>
            <a:r>
              <a:rPr lang="en-US" dirty="0"/>
              <a:t>Conclusions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985A28-3370-D278-F0BA-B21A730108DA}"/>
                  </a:ext>
                </a:extLst>
              </p:cNvPr>
              <p:cNvSpPr>
                <a:spLocks noGrp="1"/>
              </p:cNvSpPr>
              <p:nvPr>
                <p:ph idx="1"/>
              </p:nvPr>
            </p:nvSpPr>
            <p:spPr/>
            <p:txBody>
              <a:bodyPr>
                <a:normAutofit fontScale="70000" lnSpcReduction="20000"/>
              </a:bodyPr>
              <a:lstStyle/>
              <a:p>
                <a:r>
                  <a:rPr lang="en-US" dirty="0"/>
                  <a:t>Brown dwarfs and stars undergo similar formation, but brown dwarfs do not have enough mass to start hydrogen fusion</a:t>
                </a:r>
              </a:p>
              <a:p>
                <a:r>
                  <a:rPr lang="en-US" dirty="0"/>
                  <a:t>Brown dwarfs can fuse deuterium and lithium in their early lives but ultimately use up their supply and begin to cool and dim</a:t>
                </a:r>
              </a:p>
              <a:p>
                <a:r>
                  <a:rPr lang="en-US" dirty="0"/>
                  <a:t>Many brown dwarfs are cool enough to have complex molecular atmospheres</a:t>
                </a:r>
              </a:p>
              <a:p>
                <a:r>
                  <a:rPr lang="en-US" dirty="0"/>
                  <a:t>First </a:t>
                </a:r>
                <a:r>
                  <a:rPr lang="en-US" i="1" dirty="0"/>
                  <a:t>bona fide </a:t>
                </a:r>
                <a:r>
                  <a:rPr lang="en-US" dirty="0"/>
                  <a:t>brown dwarfs discovered in 1995</a:t>
                </a:r>
              </a:p>
              <a:p>
                <a:r>
                  <a:rPr lang="en-US" i="1" dirty="0"/>
                  <a:t>GAIA’s </a:t>
                </a:r>
                <a:r>
                  <a:rPr lang="en-US" dirty="0"/>
                  <a:t>large astrometric databases make it perfect for investigating low mass stars and potential brown dwarfs</a:t>
                </a:r>
              </a:p>
              <a:p>
                <a:r>
                  <a:rPr lang="en-US" dirty="0"/>
                  <a:t>Applying magnitude, color, and velocity constraints and using 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m:t>
                    </m:r>
                  </m:oMath>
                </a14:m>
                <a:r>
                  <a:rPr lang="en-US" dirty="0"/>
                  <a:t>technique yield a steadily decreasing luminosity function for both young and old brown dwarf candidates</a:t>
                </a:r>
              </a:p>
              <a:p>
                <a:r>
                  <a:rPr lang="en-US" dirty="0"/>
                  <a:t>Comparison to models suggests that most objects in our sample are late M-type stars</a:t>
                </a:r>
              </a:p>
              <a:p>
                <a:r>
                  <a:rPr lang="en-US" dirty="0"/>
                  <a:t>Metallicity is important when surveying objects immediately surrounding the HBMM</a:t>
                </a:r>
              </a:p>
              <a:p>
                <a:r>
                  <a:rPr lang="en-US" i="1" dirty="0"/>
                  <a:t>GAIA </a:t>
                </a:r>
                <a:r>
                  <a:rPr lang="en-US" dirty="0"/>
                  <a:t>is a great tool for investigating the region surrounding the HBMM but future missions such as JWST and the Nancy Grace Roman Space Telescope, which will search the sky in the infrared, may yield more promising candidates</a:t>
                </a:r>
                <a:endParaRPr lang="en-US" i="1" dirty="0"/>
              </a:p>
              <a:p>
                <a:endParaRPr lang="en-US" dirty="0"/>
              </a:p>
              <a:p>
                <a:endParaRPr lang="en-US" dirty="0"/>
              </a:p>
            </p:txBody>
          </p:sp>
        </mc:Choice>
        <mc:Fallback>
          <p:sp>
            <p:nvSpPr>
              <p:cNvPr id="3" name="Content Placeholder 2">
                <a:extLst>
                  <a:ext uri="{FF2B5EF4-FFF2-40B4-BE49-F238E27FC236}">
                    <a16:creationId xmlns:a16="http://schemas.microsoft.com/office/drawing/2014/main" id="{15985A28-3370-D278-F0BA-B21A730108DA}"/>
                  </a:ext>
                </a:extLst>
              </p:cNvPr>
              <p:cNvSpPr>
                <a:spLocks noGrp="1" noRot="1" noChangeAspect="1" noMove="1" noResize="1" noEditPoints="1" noAdjustHandles="1" noChangeArrowheads="1" noChangeShapeType="1" noTextEdit="1"/>
              </p:cNvSpPr>
              <p:nvPr>
                <p:ph idx="1"/>
              </p:nvPr>
            </p:nvSpPr>
            <p:spPr>
              <a:blipFill>
                <a:blip r:embed="rId2"/>
                <a:stretch>
                  <a:fillRect l="-603" t="-2616" r="-965" b="-1744"/>
                </a:stretch>
              </a:blipFill>
            </p:spPr>
            <p:txBody>
              <a:bodyPr/>
              <a:lstStyle/>
              <a:p>
                <a:r>
                  <a:rPr lang="en-US">
                    <a:noFill/>
                  </a:rPr>
                  <a:t> </a:t>
                </a:r>
              </a:p>
            </p:txBody>
          </p:sp>
        </mc:Fallback>
      </mc:AlternateContent>
    </p:spTree>
    <p:extLst>
      <p:ext uri="{BB962C8B-B14F-4D97-AF65-F5344CB8AC3E}">
        <p14:creationId xmlns:p14="http://schemas.microsoft.com/office/powerpoint/2010/main" val="3162631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DA58-C915-80F3-31F8-2599DA64D183}"/>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90EB7393-61AD-8BF6-E881-09298780E64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8129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6678-54EC-65F1-BFFB-008F01211DFE}"/>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AC3F1487-CFEB-F0B8-5C32-7D90014CCEB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299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6CB4A6-518D-21D2-12D3-0DD1F3B45B78}"/>
              </a:ext>
            </a:extLst>
          </p:cNvPr>
          <p:cNvSpPr>
            <a:spLocks noGrp="1"/>
          </p:cNvSpPr>
          <p:nvPr>
            <p:ph type="title"/>
          </p:nvPr>
        </p:nvSpPr>
        <p:spPr>
          <a:xfrm>
            <a:off x="838200" y="556337"/>
            <a:ext cx="6797405" cy="1651404"/>
          </a:xfrm>
        </p:spPr>
        <p:txBody>
          <a:bodyPr>
            <a:normAutofit/>
          </a:bodyPr>
          <a:lstStyle/>
          <a:p>
            <a:r>
              <a:rPr lang="en-US" sz="4000"/>
              <a:t>Nuclear Fusion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BBE71A-411A-0E7C-BA77-19FAD7AD5DE5}"/>
                  </a:ext>
                </a:extLst>
              </p:cNvPr>
              <p:cNvSpPr>
                <a:spLocks noGrp="1"/>
              </p:cNvSpPr>
              <p:nvPr>
                <p:ph idx="1"/>
              </p:nvPr>
            </p:nvSpPr>
            <p:spPr>
              <a:xfrm>
                <a:off x="838200" y="2401330"/>
                <a:ext cx="6797405" cy="3719384"/>
              </a:xfrm>
            </p:spPr>
            <p:txBody>
              <a:bodyPr>
                <a:normAutofit/>
              </a:bodyPr>
              <a:lstStyle/>
              <a:p>
                <a:r>
                  <a:rPr lang="en-US" sz="2000" dirty="0"/>
                  <a:t>pp-I chain dominates for objects less than 0.7</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𝑀</m:t>
                        </m:r>
                      </m:e>
                      <m:sub>
                        <m:r>
                          <a:rPr lang="en-US" sz="2000" b="0" i="1">
                            <a:latin typeface="Cambria Math" panose="02040503050406030204" pitchFamily="18" charset="0"/>
                          </a:rPr>
                          <m:t>⊙</m:t>
                        </m:r>
                      </m:sub>
                    </m:sSub>
                  </m:oMath>
                </a14:m>
                <a:endParaRPr lang="en-US" sz="2000" dirty="0"/>
              </a:p>
              <a:p>
                <a:pPr lvl="1"/>
                <a:r>
                  <a:rPr lang="en-US" sz="2000" dirty="0"/>
                  <a:t>a. </a:t>
                </a:r>
                <a14:m>
                  <m:oMath xmlns:m="http://schemas.openxmlformats.org/officeDocument/2006/math">
                    <m:r>
                      <a:rPr lang="en-US" sz="2000" i="1">
                        <a:latin typeface="Cambria Math" panose="02040503050406030204" pitchFamily="18" charset="0"/>
                      </a:rPr>
                      <m:t>𝑝</m:t>
                    </m:r>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r>
                      <a:rPr lang="en-US" sz="2000" i="1">
                        <a:latin typeface="Cambria Math" panose="02040503050406030204" pitchFamily="18" charset="0"/>
                      </a:rPr>
                      <m:t>𝑑</m:t>
                    </m:r>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a:latin typeface="Cambria Math" panose="02040503050406030204" pitchFamily="18" charset="0"/>
                          </a:rPr>
                          <m:t>+</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𝜐</m:t>
                        </m:r>
                      </m:e>
                      <m:sub>
                        <m:r>
                          <a:rPr lang="en-US" sz="2000" i="1">
                            <a:latin typeface="Cambria Math" panose="02040503050406030204" pitchFamily="18" charset="0"/>
                          </a:rPr>
                          <m:t>𝑒</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            </m:t>
                        </m:r>
                        <m:r>
                          <a:rPr lang="en-US" sz="2000" i="1">
                            <a:latin typeface="Cambria Math" panose="02040503050406030204" pitchFamily="18" charset="0"/>
                          </a:rPr>
                          <m:t>𝑇</m:t>
                        </m:r>
                      </m:e>
                      <m:sub>
                        <m:r>
                          <a:rPr lang="en-US" sz="2000" i="1">
                            <a:latin typeface="Cambria Math" panose="02040503050406030204" pitchFamily="18" charset="0"/>
                          </a:rPr>
                          <m:t>𝑐</m:t>
                        </m:r>
                      </m:sub>
                    </m:sSub>
                    <m:r>
                      <a:rPr lang="en-US" sz="2000">
                        <a:latin typeface="Cambria Math" panose="02040503050406030204" pitchFamily="18" charset="0"/>
                      </a:rPr>
                      <m:t>=3×</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6</m:t>
                        </m:r>
                      </m:sup>
                    </m:sSup>
                    <m:r>
                      <a:rPr lang="en-US" sz="2000" b="0" i="0">
                        <a:latin typeface="Cambria Math" panose="02040503050406030204" pitchFamily="18" charset="0"/>
                      </a:rPr>
                      <m:t> </m:t>
                    </m:r>
                    <m:r>
                      <m:rPr>
                        <m:sty m:val="p"/>
                      </m:rPr>
                      <a:rPr lang="en-US" sz="2000" i="0">
                        <a:latin typeface="Cambria Math" panose="02040503050406030204" pitchFamily="18" charset="0"/>
                      </a:rPr>
                      <m:t>K</m:t>
                    </m:r>
                  </m:oMath>
                </a14:m>
                <a:r>
                  <a:rPr lang="en-US" sz="2000" dirty="0">
                    <a:effectLst/>
                  </a:rPr>
                  <a:t> </a:t>
                </a:r>
              </a:p>
              <a:p>
                <a:pPr lvl="1"/>
                <a:r>
                  <a:rPr lang="en-US" sz="2000" dirty="0"/>
                  <a:t>b. </a:t>
                </a:r>
                <a14:m>
                  <m:oMath xmlns:m="http://schemas.openxmlformats.org/officeDocument/2006/math">
                    <m:r>
                      <a:rPr lang="en-US" sz="2000" i="1">
                        <a:latin typeface="Cambria Math" panose="02040503050406030204" pitchFamily="18" charset="0"/>
                      </a:rPr>
                      <m:t>𝑑</m:t>
                    </m:r>
                    <m:r>
                      <a:rPr lang="en-US" sz="2000">
                        <a:latin typeface="Cambria Math" panose="02040503050406030204" pitchFamily="18" charset="0"/>
                      </a:rPr>
                      <m:t>+</m:t>
                    </m:r>
                    <m:r>
                      <a:rPr lang="en-US" sz="2000" i="1">
                        <a:latin typeface="Cambria Math" panose="02040503050406030204" pitchFamily="18" charset="0"/>
                      </a:rPr>
                      <m:t>𝑝</m:t>
                    </m:r>
                    <m:sSup>
                      <m:sSupPr>
                        <m:ctrlPr>
                          <a:rPr lang="en-US" sz="2000" i="1">
                            <a:latin typeface="Cambria Math" panose="02040503050406030204" pitchFamily="18" charset="0"/>
                          </a:rPr>
                        </m:ctrlPr>
                      </m:sSupPr>
                      <m:e>
                        <m:r>
                          <a:rPr lang="en-US" sz="2000">
                            <a:latin typeface="Cambria Math" panose="02040503050406030204" pitchFamily="18" charset="0"/>
                          </a:rPr>
                          <m:t>→ </m:t>
                        </m:r>
                      </m:e>
                      <m:sup>
                        <m:r>
                          <a:rPr lang="en-US" sz="2000">
                            <a:latin typeface="Cambria Math" panose="02040503050406030204" pitchFamily="18" charset="0"/>
                          </a:rPr>
                          <m:t>3</m:t>
                        </m:r>
                      </m:sup>
                    </m:sSup>
                    <m:r>
                      <m:rPr>
                        <m:sty m:val="p"/>
                      </m:rPr>
                      <a:rPr lang="en-US" sz="2000">
                        <a:latin typeface="Cambria Math" panose="02040503050406030204" pitchFamily="18" charset="0"/>
                      </a:rPr>
                      <m:t>He</m:t>
                    </m:r>
                    <m:r>
                      <a:rPr lang="en-US" sz="2000">
                        <a:latin typeface="Cambria Math" panose="02040503050406030204" pitchFamily="18" charset="0"/>
                      </a:rPr>
                      <m:t>+</m:t>
                    </m:r>
                    <m:r>
                      <m:rPr>
                        <m:sty m:val="p"/>
                      </m:rPr>
                      <a:rPr lang="en-US" sz="2000">
                        <a:latin typeface="Cambria Math" panose="02040503050406030204" pitchFamily="18" charset="0"/>
                      </a:rPr>
                      <m:t>γ</m:t>
                    </m:r>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                            </m:t>
                        </m:r>
                        <m:r>
                          <a:rPr lang="en-US" sz="2000" i="1">
                            <a:latin typeface="Cambria Math" panose="02040503050406030204" pitchFamily="18" charset="0"/>
                          </a:rPr>
                          <m:t>𝑇</m:t>
                        </m:r>
                      </m:e>
                      <m:sub>
                        <m:r>
                          <a:rPr lang="en-US" sz="2000" i="1">
                            <a:latin typeface="Cambria Math" panose="02040503050406030204" pitchFamily="18" charset="0"/>
                          </a:rPr>
                          <m:t>𝑐</m:t>
                        </m:r>
                      </m:sub>
                    </m:sSub>
                    <m:r>
                      <a:rPr lang="en-US" sz="2000">
                        <a:latin typeface="Cambria Math" panose="02040503050406030204" pitchFamily="18" charset="0"/>
                      </a:rPr>
                      <m:t>=6×</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5</m:t>
                        </m:r>
                      </m:sup>
                    </m:sSup>
                    <m:r>
                      <a:rPr lang="en-US" sz="2000" b="0" i="0">
                        <a:latin typeface="Cambria Math" panose="02040503050406030204" pitchFamily="18" charset="0"/>
                      </a:rPr>
                      <m:t> </m:t>
                    </m:r>
                    <m:r>
                      <m:rPr>
                        <m:sty m:val="p"/>
                      </m:rPr>
                      <a:rPr lang="en-US" sz="2000">
                        <a:latin typeface="Cambria Math" panose="02040503050406030204" pitchFamily="18" charset="0"/>
                      </a:rPr>
                      <m:t>K</m:t>
                    </m:r>
                  </m:oMath>
                </a14:m>
                <a:r>
                  <a:rPr lang="en-US" sz="2000" dirty="0">
                    <a:effectLst/>
                  </a:rPr>
                  <a:t> </a:t>
                </a:r>
              </a:p>
              <a:p>
                <a:pPr lvl="1"/>
                <a:r>
                  <a:rPr lang="en-US" sz="2000" dirty="0"/>
                  <a:t>c. </a:t>
                </a:r>
                <a14:m>
                  <m:oMath xmlns:m="http://schemas.openxmlformats.org/officeDocument/2006/math">
                    <m:sSup>
                      <m:sSupPr>
                        <m:ctrlPr>
                          <a:rPr lang="en-US" sz="2000" i="1">
                            <a:latin typeface="Cambria Math" panose="02040503050406030204" pitchFamily="18" charset="0"/>
                          </a:rPr>
                        </m:ctrlPr>
                      </m:sSupPr>
                      <m:e/>
                      <m:sup>
                        <m:r>
                          <a:rPr lang="en-US" sz="2000">
                            <a:latin typeface="Cambria Math" panose="02040503050406030204" pitchFamily="18" charset="0"/>
                          </a:rPr>
                          <m:t>3</m:t>
                        </m:r>
                      </m:sup>
                    </m:sSup>
                    <m:r>
                      <m:rPr>
                        <m:sty m:val="p"/>
                      </m:rPr>
                      <a:rPr lang="en-US" sz="2000">
                        <a:latin typeface="Cambria Math" panose="02040503050406030204" pitchFamily="18" charset="0"/>
                      </a:rPr>
                      <m:t>He</m:t>
                    </m:r>
                    <m:r>
                      <a:rPr lang="en-US" sz="2000" b="0" i="1">
                        <a:latin typeface="Cambria Math" panose="02040503050406030204" pitchFamily="18" charset="0"/>
                      </a:rPr>
                      <m:t>+</m:t>
                    </m:r>
                    <m:sSup>
                      <m:sSupPr>
                        <m:ctrlPr>
                          <a:rPr lang="en-US" sz="2000" i="1">
                            <a:latin typeface="Cambria Math" panose="02040503050406030204" pitchFamily="18" charset="0"/>
                          </a:rPr>
                        </m:ctrlPr>
                      </m:sSupPr>
                      <m:e>
                        <m:r>
                          <a:rPr lang="en-US" sz="2000">
                            <a:latin typeface="Cambria Math" panose="02040503050406030204" pitchFamily="18" charset="0"/>
                          </a:rPr>
                          <m:t> </m:t>
                        </m:r>
                      </m:e>
                      <m:sup>
                        <m:r>
                          <a:rPr lang="en-US" sz="2000">
                            <a:latin typeface="Cambria Math" panose="02040503050406030204" pitchFamily="18" charset="0"/>
                          </a:rPr>
                          <m:t>3</m:t>
                        </m:r>
                      </m:sup>
                    </m:sSup>
                    <m:r>
                      <m:rPr>
                        <m:sty m:val="p"/>
                      </m:rPr>
                      <a:rPr lang="en-US" sz="2000">
                        <a:latin typeface="Cambria Math" panose="02040503050406030204" pitchFamily="18" charset="0"/>
                      </a:rPr>
                      <m:t>He</m:t>
                    </m:r>
                    <m:r>
                      <a:rPr lang="en-US" sz="2000">
                        <a:latin typeface="Cambria Math" panose="02040503050406030204" pitchFamily="18" charset="0"/>
                      </a:rPr>
                      <m:t> </m:t>
                    </m:r>
                    <m:sSup>
                      <m:sSupPr>
                        <m:ctrlPr>
                          <a:rPr lang="en-US" sz="2000" i="1">
                            <a:latin typeface="Cambria Math" panose="02040503050406030204" pitchFamily="18" charset="0"/>
                          </a:rPr>
                        </m:ctrlPr>
                      </m:sSupPr>
                      <m:e>
                        <m:r>
                          <a:rPr lang="en-US" sz="2000">
                            <a:latin typeface="Cambria Math" panose="02040503050406030204" pitchFamily="18" charset="0"/>
                          </a:rPr>
                          <m:t>→ </m:t>
                        </m:r>
                      </m:e>
                      <m:sup>
                        <m:r>
                          <a:rPr lang="en-US" sz="2000">
                            <a:latin typeface="Cambria Math" panose="02040503050406030204" pitchFamily="18" charset="0"/>
                          </a:rPr>
                          <m:t>4</m:t>
                        </m:r>
                      </m:sup>
                    </m:sSup>
                    <m:r>
                      <m:rPr>
                        <m:sty m:val="p"/>
                      </m:rPr>
                      <a:rPr lang="en-US" sz="2000">
                        <a:latin typeface="Cambria Math" panose="02040503050406030204" pitchFamily="18" charset="0"/>
                      </a:rPr>
                      <m:t>He</m:t>
                    </m:r>
                    <m:r>
                      <a:rPr lang="en-US" sz="2000">
                        <a:latin typeface="Cambria Math" panose="02040503050406030204" pitchFamily="18" charset="0"/>
                      </a:rPr>
                      <m:t>+2</m:t>
                    </m:r>
                    <m:r>
                      <a:rPr lang="en-US" sz="2000" i="1">
                        <a:latin typeface="Cambria Math" panose="02040503050406030204" pitchFamily="18" charset="0"/>
                      </a:rPr>
                      <m:t>𝑝</m:t>
                    </m:r>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             </m:t>
                        </m:r>
                        <m:r>
                          <a:rPr lang="en-US" sz="2000" i="1">
                            <a:latin typeface="Cambria Math" panose="02040503050406030204" pitchFamily="18" charset="0"/>
                          </a:rPr>
                          <m:t>𝑇</m:t>
                        </m:r>
                      </m:e>
                      <m:sub>
                        <m:r>
                          <a:rPr lang="en-US" sz="2000" i="1">
                            <a:latin typeface="Cambria Math" panose="02040503050406030204" pitchFamily="18" charset="0"/>
                          </a:rPr>
                          <m:t>𝑐</m:t>
                        </m:r>
                      </m:sub>
                    </m:sSub>
                    <m:r>
                      <a:rPr lang="en-US" sz="2000">
                        <a:latin typeface="Cambria Math" panose="02040503050406030204" pitchFamily="18" charset="0"/>
                      </a:rPr>
                      <m:t>=6×</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6</m:t>
                        </m:r>
                        <m:r>
                          <a:rPr lang="en-US" sz="2000" b="0" i="0">
                            <a:latin typeface="Cambria Math" panose="02040503050406030204" pitchFamily="18" charset="0"/>
                          </a:rPr>
                          <m:t> </m:t>
                        </m:r>
                      </m:sup>
                    </m:sSup>
                    <m:r>
                      <m:rPr>
                        <m:sty m:val="p"/>
                      </m:rPr>
                      <a:rPr lang="en-US" sz="2000">
                        <a:latin typeface="Cambria Math" panose="02040503050406030204" pitchFamily="18" charset="0"/>
                      </a:rPr>
                      <m:t>K</m:t>
                    </m:r>
                  </m:oMath>
                </a14:m>
                <a:r>
                  <a:rPr lang="en-US" sz="2000" dirty="0">
                    <a:effectLst/>
                  </a:rPr>
                  <a:t> </a:t>
                </a:r>
              </a:p>
              <a:p>
                <a:endParaRPr lang="en-US" sz="2000" dirty="0"/>
              </a:p>
            </p:txBody>
          </p:sp>
        </mc:Choice>
        <mc:Fallback>
          <p:sp>
            <p:nvSpPr>
              <p:cNvPr id="3" name="Content Placeholder 2">
                <a:extLst>
                  <a:ext uri="{FF2B5EF4-FFF2-40B4-BE49-F238E27FC236}">
                    <a16:creationId xmlns:a16="http://schemas.microsoft.com/office/drawing/2014/main" id="{80BBE71A-411A-0E7C-BA77-19FAD7AD5DE5}"/>
                  </a:ext>
                </a:extLst>
              </p:cNvPr>
              <p:cNvSpPr>
                <a:spLocks noGrp="1" noRot="1" noChangeAspect="1" noMove="1" noResize="1" noEditPoints="1" noAdjustHandles="1" noChangeArrowheads="1" noChangeShapeType="1" noTextEdit="1"/>
              </p:cNvSpPr>
              <p:nvPr>
                <p:ph idx="1"/>
              </p:nvPr>
            </p:nvSpPr>
            <p:spPr>
              <a:xfrm>
                <a:off x="838200" y="2401330"/>
                <a:ext cx="6797405" cy="3719384"/>
              </a:xfrm>
              <a:blipFill>
                <a:blip r:embed="rId3"/>
                <a:stretch>
                  <a:fillRect l="-933" t="-1706"/>
                </a:stretch>
              </a:blipFill>
            </p:spPr>
            <p:txBody>
              <a:bodyPr/>
              <a:lstStyle/>
              <a:p>
                <a:r>
                  <a:rPr lang="en-US">
                    <a:noFill/>
                  </a:rPr>
                  <a:t> </a:t>
                </a:r>
              </a:p>
            </p:txBody>
          </p:sp>
        </mc:Fallback>
      </mc:AlternateContent>
      <p:pic>
        <p:nvPicPr>
          <p:cNvPr id="5122" name="Picture 2" descr="Proton–proton chain - Wikipedia">
            <a:extLst>
              <a:ext uri="{FF2B5EF4-FFF2-40B4-BE49-F238E27FC236}">
                <a16:creationId xmlns:a16="http://schemas.microsoft.com/office/drawing/2014/main" id="{9B42BC6F-430F-4191-68E2-5176AA87146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86070" y="168168"/>
            <a:ext cx="2218595" cy="31681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A840743-A4EA-0EEE-0CBA-782BB871AAC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31689" y="3875902"/>
            <a:ext cx="3927355" cy="28139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770F48-FA10-260C-2692-5FCCE57F93E6}"/>
              </a:ext>
            </a:extLst>
          </p:cNvPr>
          <p:cNvSpPr txBox="1"/>
          <p:nvPr/>
        </p:nvSpPr>
        <p:spPr>
          <a:xfrm>
            <a:off x="9278861" y="3472960"/>
            <a:ext cx="2218595" cy="369332"/>
          </a:xfrm>
          <a:prstGeom prst="rect">
            <a:avLst/>
          </a:prstGeom>
          <a:noFill/>
        </p:spPr>
        <p:txBody>
          <a:bodyPr wrap="square" rtlCol="0">
            <a:spAutoFit/>
          </a:bodyPr>
          <a:lstStyle/>
          <a:p>
            <a:r>
              <a:rPr lang="en-US" dirty="0"/>
              <a:t> </a:t>
            </a:r>
            <a:r>
              <a:rPr lang="en-US" sz="1050" dirty="0"/>
              <a:t>Source: Wikipedia</a:t>
            </a:r>
            <a:endParaRPr lang="en-US" dirty="0"/>
          </a:p>
        </p:txBody>
      </p:sp>
    </p:spTree>
    <p:extLst>
      <p:ext uri="{BB962C8B-B14F-4D97-AF65-F5344CB8AC3E}">
        <p14:creationId xmlns:p14="http://schemas.microsoft.com/office/powerpoint/2010/main" val="3828573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DDF7-0699-04FE-0D3F-013DCA8548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96D8F4-3351-7B13-5195-F3F76DD93C8F}"/>
              </a:ext>
            </a:extLst>
          </p:cNvPr>
          <p:cNvSpPr>
            <a:spLocks noGrp="1"/>
          </p:cNvSpPr>
          <p:nvPr>
            <p:ph idx="1"/>
          </p:nvPr>
        </p:nvSpPr>
        <p:spPr/>
        <p:txBody>
          <a:bodyPr/>
          <a:lstStyle/>
          <a:p>
            <a:r>
              <a:rPr lang="en-US" dirty="0"/>
              <a:t>But what about objects below spectral type M stars?</a:t>
            </a:r>
          </a:p>
        </p:txBody>
      </p:sp>
      <p:pic>
        <p:nvPicPr>
          <p:cNvPr id="4098" name="Picture 2" descr="O-type star - Wikipedia">
            <a:extLst>
              <a:ext uri="{FF2B5EF4-FFF2-40B4-BE49-F238E27FC236}">
                <a16:creationId xmlns:a16="http://schemas.microsoft.com/office/drawing/2014/main" id="{B0D7AEBA-2090-9D9B-9A7D-373BA0464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2411855"/>
            <a:ext cx="75438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70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B336C-03BF-10FB-21EA-B7B3E03718AA}"/>
              </a:ext>
            </a:extLst>
          </p:cNvPr>
          <p:cNvSpPr>
            <a:spLocks noGrp="1"/>
          </p:cNvSpPr>
          <p:nvPr>
            <p:ph type="title"/>
          </p:nvPr>
        </p:nvSpPr>
        <p:spPr/>
        <p:txBody>
          <a:bodyPr/>
          <a:lstStyle/>
          <a:p>
            <a:r>
              <a:rPr lang="en-US" dirty="0"/>
              <a:t>Brown Dwarfs 101</a:t>
            </a:r>
          </a:p>
        </p:txBody>
      </p:sp>
      <p:sp>
        <p:nvSpPr>
          <p:cNvPr id="3" name="Content Placeholder 2">
            <a:extLst>
              <a:ext uri="{FF2B5EF4-FFF2-40B4-BE49-F238E27FC236}">
                <a16:creationId xmlns:a16="http://schemas.microsoft.com/office/drawing/2014/main" id="{5E28AE2F-56FB-B830-AA33-6DC55C3DC9E3}"/>
              </a:ext>
            </a:extLst>
          </p:cNvPr>
          <p:cNvSpPr>
            <a:spLocks noGrp="1"/>
          </p:cNvSpPr>
          <p:nvPr>
            <p:ph idx="1"/>
          </p:nvPr>
        </p:nvSpPr>
        <p:spPr/>
        <p:txBody>
          <a:bodyPr>
            <a:normAutofit/>
          </a:bodyPr>
          <a:lstStyle/>
          <a:p>
            <a:r>
              <a:rPr lang="en-US" dirty="0"/>
              <a:t>First proposed in the 1960s by Shiv Kumar</a:t>
            </a:r>
          </a:p>
          <a:p>
            <a:r>
              <a:rPr lang="en-US" dirty="0"/>
              <a:t>Fill the missing mass gap between the</a:t>
            </a:r>
          </a:p>
          <a:p>
            <a:pPr marL="0" indent="0">
              <a:buNone/>
            </a:pPr>
            <a:r>
              <a:rPr lang="en-US" dirty="0"/>
              <a:t>least massive stars and most massive planets</a:t>
            </a:r>
          </a:p>
          <a:p>
            <a:r>
              <a:rPr lang="en-US" dirty="0"/>
              <a:t>Failed “stars”</a:t>
            </a:r>
          </a:p>
          <a:p>
            <a:pPr lvl="1"/>
            <a:r>
              <a:rPr lang="en-US" dirty="0"/>
              <a:t>Does not reach critical mass/hydrogen burning minimum mass (HBMM)</a:t>
            </a:r>
          </a:p>
          <a:p>
            <a:pPr lvl="1"/>
            <a:r>
              <a:rPr lang="en-US" dirty="0"/>
              <a:t>Becomes degenerate prior to reaching HBMM and critical ignition temperature</a:t>
            </a:r>
          </a:p>
          <a:p>
            <a:pPr lvl="1"/>
            <a:r>
              <a:rPr lang="en-US" dirty="0"/>
              <a:t>Fuses deuterium and lithium rather than hydrogen</a:t>
            </a:r>
          </a:p>
          <a:p>
            <a:pPr lvl="1"/>
            <a:r>
              <a:rPr lang="en-US" dirty="0"/>
              <a:t>Some even cool enough to have complex, molecular atmospheres</a:t>
            </a:r>
          </a:p>
          <a:p>
            <a:endParaRPr lang="en-US" dirty="0"/>
          </a:p>
          <a:p>
            <a:endParaRPr lang="en-US" dirty="0"/>
          </a:p>
          <a:p>
            <a:endParaRPr lang="en-US" dirty="0"/>
          </a:p>
        </p:txBody>
      </p:sp>
      <p:pic>
        <p:nvPicPr>
          <p:cNvPr id="6146" name="Picture 2" descr="Geodynamics | Brown Dwarfs: Cloudy with A Chance of Earth's Mantle">
            <a:extLst>
              <a:ext uri="{FF2B5EF4-FFF2-40B4-BE49-F238E27FC236}">
                <a16:creationId xmlns:a16="http://schemas.microsoft.com/office/drawing/2014/main" id="{703B264E-D227-EFED-BB3C-3D5B9E82D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204" y="0"/>
            <a:ext cx="4373796" cy="3785016"/>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0FB76019-4356-79B6-4F59-5C430620142F}"/>
              </a:ext>
            </a:extLst>
          </p:cNvPr>
          <p:cNvSpPr/>
          <p:nvPr/>
        </p:nvSpPr>
        <p:spPr>
          <a:xfrm>
            <a:off x="10119465" y="2580362"/>
            <a:ext cx="1102290" cy="4102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154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35035-0E26-B6F4-422C-AC33BA8AD47C}"/>
              </a:ext>
            </a:extLst>
          </p:cNvPr>
          <p:cNvSpPr>
            <a:spLocks noGrp="1"/>
          </p:cNvSpPr>
          <p:nvPr>
            <p:ph type="title"/>
          </p:nvPr>
        </p:nvSpPr>
        <p:spPr/>
        <p:txBody>
          <a:bodyPr/>
          <a:lstStyle/>
          <a:p>
            <a:r>
              <a:rPr lang="en-US" dirty="0"/>
              <a:t>Brown Dwarfs 101</a:t>
            </a:r>
          </a:p>
        </p:txBody>
      </p:sp>
      <p:sp>
        <p:nvSpPr>
          <p:cNvPr id="3" name="Content Placeholder 2">
            <a:extLst>
              <a:ext uri="{FF2B5EF4-FFF2-40B4-BE49-F238E27FC236}">
                <a16:creationId xmlns:a16="http://schemas.microsoft.com/office/drawing/2014/main" id="{A2A0F651-3E1A-D2DA-C329-948F5AEDF414}"/>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Chart&#10;&#10;Description automatically generated">
            <a:extLst>
              <a:ext uri="{FF2B5EF4-FFF2-40B4-BE49-F238E27FC236}">
                <a16:creationId xmlns:a16="http://schemas.microsoft.com/office/drawing/2014/main" id="{5B49C8EC-D0D4-023F-ED45-11CC5EE46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8"/>
            <a:ext cx="4318397" cy="2921497"/>
          </a:xfrm>
          <a:prstGeom prst="rect">
            <a:avLst/>
          </a:prstGeom>
        </p:spPr>
      </p:pic>
      <p:pic>
        <p:nvPicPr>
          <p:cNvPr id="5" name="Picture 4" descr="Diagram&#10;&#10;Description automatically generated">
            <a:extLst>
              <a:ext uri="{FF2B5EF4-FFF2-40B4-BE49-F238E27FC236}">
                <a16:creationId xmlns:a16="http://schemas.microsoft.com/office/drawing/2014/main" id="{E0556DDE-E210-2D0B-025A-44792D3BE8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304" y="1690688"/>
            <a:ext cx="4406078" cy="2912991"/>
          </a:xfrm>
          <a:prstGeom prst="rect">
            <a:avLst/>
          </a:prstGeom>
        </p:spPr>
      </p:pic>
      <p:sp>
        <p:nvSpPr>
          <p:cNvPr id="6" name="TextBox 5">
            <a:extLst>
              <a:ext uri="{FF2B5EF4-FFF2-40B4-BE49-F238E27FC236}">
                <a16:creationId xmlns:a16="http://schemas.microsoft.com/office/drawing/2014/main" id="{950088D9-1244-AFEF-35D0-AEA8693339CB}"/>
              </a:ext>
            </a:extLst>
          </p:cNvPr>
          <p:cNvSpPr txBox="1"/>
          <p:nvPr/>
        </p:nvSpPr>
        <p:spPr>
          <a:xfrm>
            <a:off x="540902" y="4482950"/>
            <a:ext cx="2811154" cy="523220"/>
          </a:xfrm>
          <a:prstGeom prst="rect">
            <a:avLst/>
          </a:prstGeom>
          <a:noFill/>
        </p:spPr>
        <p:txBody>
          <a:bodyPr wrap="none" rtlCol="0">
            <a:spAutoFit/>
          </a:bodyPr>
          <a:lstStyle/>
          <a:p>
            <a:r>
              <a:rPr lang="en-US" dirty="0"/>
              <a:t>Core Temperature Evolution</a:t>
            </a:r>
          </a:p>
          <a:p>
            <a:r>
              <a:rPr lang="en-US" sz="1000" dirty="0"/>
              <a:t>Source: Burrows et al. (1997)</a:t>
            </a:r>
          </a:p>
        </p:txBody>
      </p:sp>
      <p:sp>
        <p:nvSpPr>
          <p:cNvPr id="7" name="TextBox 6">
            <a:extLst>
              <a:ext uri="{FF2B5EF4-FFF2-40B4-BE49-F238E27FC236}">
                <a16:creationId xmlns:a16="http://schemas.microsoft.com/office/drawing/2014/main" id="{4496A1A4-FF5E-9AB9-24F6-2A45FB928D5E}"/>
              </a:ext>
            </a:extLst>
          </p:cNvPr>
          <p:cNvSpPr txBox="1"/>
          <p:nvPr/>
        </p:nvSpPr>
        <p:spPr>
          <a:xfrm>
            <a:off x="8061516" y="4553950"/>
            <a:ext cx="4213076" cy="523220"/>
          </a:xfrm>
          <a:prstGeom prst="rect">
            <a:avLst/>
          </a:prstGeom>
          <a:noFill/>
        </p:spPr>
        <p:txBody>
          <a:bodyPr wrap="none" rtlCol="0">
            <a:spAutoFit/>
          </a:bodyPr>
          <a:lstStyle/>
          <a:p>
            <a:r>
              <a:rPr lang="en-US" dirty="0"/>
              <a:t>Nuclear to Total Luminosity Ratio Evolution</a:t>
            </a:r>
          </a:p>
          <a:p>
            <a:r>
              <a:rPr lang="en-US" sz="1000" dirty="0"/>
              <a:t>Source: Burrows et al. (1997)</a:t>
            </a:r>
          </a:p>
        </p:txBody>
      </p:sp>
      <p:pic>
        <p:nvPicPr>
          <p:cNvPr id="8" name="Picture 7" descr="Diagram&#10;&#10;Description automatically generated">
            <a:extLst>
              <a:ext uri="{FF2B5EF4-FFF2-40B4-BE49-F238E27FC236}">
                <a16:creationId xmlns:a16="http://schemas.microsoft.com/office/drawing/2014/main" id="{8F1874A3-A4B9-7670-59E8-95D1B7FCF1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781" y="1690688"/>
            <a:ext cx="3336437" cy="3364992"/>
          </a:xfrm>
          <a:prstGeom prst="rect">
            <a:avLst/>
          </a:prstGeom>
        </p:spPr>
      </p:pic>
      <p:sp>
        <p:nvSpPr>
          <p:cNvPr id="9" name="TextBox 8">
            <a:extLst>
              <a:ext uri="{FF2B5EF4-FFF2-40B4-BE49-F238E27FC236}">
                <a16:creationId xmlns:a16="http://schemas.microsoft.com/office/drawing/2014/main" id="{57E74343-64CC-0EC3-9565-FDE9F5738F52}"/>
              </a:ext>
            </a:extLst>
          </p:cNvPr>
          <p:cNvSpPr txBox="1"/>
          <p:nvPr/>
        </p:nvSpPr>
        <p:spPr>
          <a:xfrm>
            <a:off x="4647557" y="5055680"/>
            <a:ext cx="3171766" cy="523220"/>
          </a:xfrm>
          <a:prstGeom prst="rect">
            <a:avLst/>
          </a:prstGeom>
          <a:noFill/>
        </p:spPr>
        <p:txBody>
          <a:bodyPr wrap="none" rtlCol="0">
            <a:spAutoFit/>
          </a:bodyPr>
          <a:lstStyle/>
          <a:p>
            <a:r>
              <a:rPr lang="en-US" dirty="0"/>
              <a:t>Effective Temperature Evolution</a:t>
            </a:r>
          </a:p>
          <a:p>
            <a:r>
              <a:rPr lang="en-US" sz="1000" dirty="0"/>
              <a:t>Source: Burrows et al. (1997) &amp; </a:t>
            </a:r>
            <a:r>
              <a:rPr lang="en-US" sz="1000" dirty="0" err="1"/>
              <a:t>Chabrier</a:t>
            </a:r>
            <a:r>
              <a:rPr lang="en-US" sz="1000" dirty="0"/>
              <a:t> et al. (2000a)</a:t>
            </a:r>
          </a:p>
        </p:txBody>
      </p:sp>
    </p:spTree>
    <p:extLst>
      <p:ext uri="{BB962C8B-B14F-4D97-AF65-F5344CB8AC3E}">
        <p14:creationId xmlns:p14="http://schemas.microsoft.com/office/powerpoint/2010/main" val="1115725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523-4755-91C4-99A7-109D8802500A}"/>
              </a:ext>
            </a:extLst>
          </p:cNvPr>
          <p:cNvSpPr>
            <a:spLocks noGrp="1"/>
          </p:cNvSpPr>
          <p:nvPr>
            <p:ph type="title"/>
          </p:nvPr>
        </p:nvSpPr>
        <p:spPr/>
        <p:txBody>
          <a:bodyPr/>
          <a:lstStyle/>
          <a:p>
            <a:r>
              <a:rPr lang="en-US" dirty="0"/>
              <a:t>Deuterium Burning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97367A-9FB7-50DA-25DB-780EB1DDCD41}"/>
                  </a:ext>
                </a:extLst>
              </p:cNvPr>
              <p:cNvSpPr>
                <a:spLocks noGrp="1"/>
              </p:cNvSpPr>
              <p:nvPr>
                <p:ph idx="1"/>
              </p:nvPr>
            </p:nvSpPr>
            <p:spPr/>
            <p:txBody>
              <a:bodyPr/>
              <a:lstStyle/>
              <a:p>
                <a:r>
                  <a:rPr lang="en-US" dirty="0"/>
                  <a:t>Brown dwarfs often undergo deuterium burning</a:t>
                </a:r>
              </a:p>
              <a:p>
                <a14:m>
                  <m:oMath xmlns:m="http://schemas.openxmlformats.org/officeDocument/2006/math">
                    <m:r>
                      <m:rPr>
                        <m:sty m:val="p"/>
                      </m:rPr>
                      <a:rPr lang="en-US" b="0" i="0" smtClean="0">
                        <a:latin typeface="Cambria Math" panose="02040503050406030204" pitchFamily="18" charset="0"/>
                      </a:rPr>
                      <m:t>DBMM</m:t>
                    </m:r>
                    <m:r>
                      <a:rPr lang="en-US" b="0" i="0" smtClean="0">
                        <a:latin typeface="Cambria Math" panose="02040503050406030204" pitchFamily="18" charset="0"/>
                      </a:rPr>
                      <m:t>=0.012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ub>
                    </m:sSub>
                  </m:oMath>
                </a14:m>
                <a:endParaRPr lang="en-US" dirty="0"/>
              </a:p>
              <a:p>
                <a:r>
                  <a:rPr lang="en-US" dirty="0"/>
                  <a:t>Reaction b of pp-I chain is primary source of luminosity for objects with an age between </a:t>
                </a:r>
                <a14:m>
                  <m:oMath xmlns:m="http://schemas.openxmlformats.org/officeDocument/2006/math">
                    <m:r>
                      <a:rPr lang="en-US" i="1"/>
                      <m:t>0.1&lt;</m:t>
                    </m:r>
                    <m:r>
                      <a:rPr lang="en-US" i="1"/>
                      <m:t>𝜏</m:t>
                    </m:r>
                    <m:r>
                      <a:rPr lang="en-US" i="1"/>
                      <m:t>&lt;10 </m:t>
                    </m:r>
                    <m:r>
                      <m:rPr>
                        <m:sty m:val="p"/>
                      </m:rPr>
                      <a:rPr lang="en-US"/>
                      <m:t>Myr</m:t>
                    </m:r>
                  </m:oMath>
                </a14:m>
                <a:r>
                  <a:rPr lang="en-US" dirty="0">
                    <a:effectLst/>
                  </a:rPr>
                  <a:t> </a:t>
                </a:r>
                <a:endParaRPr lang="en-US" dirty="0"/>
              </a:p>
              <a:p>
                <a:pPr lvl="1"/>
                <a:r>
                  <a:rPr lang="en-US" dirty="0"/>
                  <a:t>b. </a:t>
                </a:r>
                <a14:m>
                  <m:oMath xmlns:m="http://schemas.openxmlformats.org/officeDocument/2006/math">
                    <m:r>
                      <a:rPr lang="en-US" i="1"/>
                      <m:t>𝑑</m:t>
                    </m:r>
                    <m:r>
                      <a:rPr lang="en-US" i="1"/>
                      <m:t>+</m:t>
                    </m:r>
                    <m:r>
                      <a:rPr lang="en-US" i="1"/>
                      <m:t>𝑝</m:t>
                    </m:r>
                    <m:sSup>
                      <m:sSupPr>
                        <m:ctrlPr>
                          <a:rPr lang="en-US" i="1"/>
                        </m:ctrlPr>
                      </m:sSupPr>
                      <m:e>
                        <m:r>
                          <a:rPr lang="en-US" i="1"/>
                          <m:t>→ </m:t>
                        </m:r>
                      </m:e>
                      <m:sup>
                        <m:r>
                          <a:rPr lang="en-US" i="1"/>
                          <m:t>3</m:t>
                        </m:r>
                      </m:sup>
                    </m:sSup>
                    <m:r>
                      <m:rPr>
                        <m:sty m:val="p"/>
                      </m:rPr>
                      <a:rPr lang="en-US"/>
                      <m:t>He</m:t>
                    </m:r>
                    <m:r>
                      <a:rPr lang="en-US"/>
                      <m:t>+</m:t>
                    </m:r>
                    <m:r>
                      <m:rPr>
                        <m:sty m:val="p"/>
                      </m:rPr>
                      <a:rPr lang="en-US"/>
                      <m:t>γ</m:t>
                    </m:r>
                  </m:oMath>
                </a14:m>
                <a:r>
                  <a:rPr lang="en-US" dirty="0">
                    <a:effectLst/>
                  </a:rPr>
                  <a:t> </a:t>
                </a:r>
              </a:p>
              <a:p>
                <a:r>
                  <a:rPr lang="en-US" dirty="0"/>
                  <a:t>Low deuterium abundance in ISM suggests that it is used up quickly</a:t>
                </a:r>
              </a:p>
              <a:p>
                <a:pPr lvl="1"/>
                <a14:m>
                  <m:oMath xmlns:m="http://schemas.openxmlformats.org/officeDocument/2006/math">
                    <m:r>
                      <m:rPr>
                        <m:sty m:val="p"/>
                      </m:rPr>
                      <a:rPr lang="en-US"/>
                      <m:t>D</m:t>
                    </m:r>
                    <m:r>
                      <a:rPr lang="en-US"/>
                      <m:t>/</m:t>
                    </m:r>
                    <m:r>
                      <m:rPr>
                        <m:sty m:val="p"/>
                      </m:rPr>
                      <a:rPr lang="en-US"/>
                      <m:t>H</m:t>
                    </m:r>
                    <m:r>
                      <a:rPr lang="en-US" i="1"/>
                      <m:t>≈</m:t>
                    </m:r>
                    <m:sSup>
                      <m:sSupPr>
                        <m:ctrlPr>
                          <a:rPr lang="en-US" i="1"/>
                        </m:ctrlPr>
                      </m:sSupPr>
                      <m:e>
                        <m:r>
                          <a:rPr lang="en-US" i="1"/>
                          <m:t>1.6×10</m:t>
                        </m:r>
                      </m:e>
                      <m:sup>
                        <m:r>
                          <a:rPr lang="en-US" i="1"/>
                          <m:t>−5</m:t>
                        </m:r>
                      </m:sup>
                    </m:sSup>
                  </m:oMath>
                </a14:m>
                <a:r>
                  <a:rPr lang="en-US" dirty="0">
                    <a:effectLst/>
                  </a:rPr>
                  <a:t> </a:t>
                </a:r>
              </a:p>
              <a:p>
                <a:endParaRPr lang="en-US" dirty="0"/>
              </a:p>
            </p:txBody>
          </p:sp>
        </mc:Choice>
        <mc:Fallback>
          <p:sp>
            <p:nvSpPr>
              <p:cNvPr id="3" name="Content Placeholder 2">
                <a:extLst>
                  <a:ext uri="{FF2B5EF4-FFF2-40B4-BE49-F238E27FC236}">
                    <a16:creationId xmlns:a16="http://schemas.microsoft.com/office/drawing/2014/main" id="{7797367A-9FB7-50DA-25DB-780EB1DDCD41}"/>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021338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2" name="Rectangle 7181">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A1B4A0-EE87-EF18-E40B-EBB6557A855A}"/>
              </a:ext>
            </a:extLst>
          </p:cNvPr>
          <p:cNvSpPr>
            <a:spLocks noGrp="1"/>
          </p:cNvSpPr>
          <p:nvPr>
            <p:ph type="title"/>
          </p:nvPr>
        </p:nvSpPr>
        <p:spPr>
          <a:xfrm>
            <a:off x="838200" y="556337"/>
            <a:ext cx="6797405" cy="1651404"/>
          </a:xfrm>
        </p:spPr>
        <p:txBody>
          <a:bodyPr>
            <a:normAutofit/>
          </a:bodyPr>
          <a:lstStyle/>
          <a:p>
            <a:r>
              <a:rPr lang="en-US" sz="4000"/>
              <a:t>Lithium Test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20128C-789C-1663-689F-A7B401195382}"/>
                  </a:ext>
                </a:extLst>
              </p:cNvPr>
              <p:cNvSpPr>
                <a:spLocks noGrp="1"/>
              </p:cNvSpPr>
              <p:nvPr>
                <p:ph idx="1"/>
              </p:nvPr>
            </p:nvSpPr>
            <p:spPr>
              <a:xfrm>
                <a:off x="838200" y="2401330"/>
                <a:ext cx="6797405" cy="3719384"/>
              </a:xfrm>
            </p:spPr>
            <p:txBody>
              <a:bodyPr>
                <a:normAutofit/>
              </a:bodyPr>
              <a:lstStyle/>
              <a:p>
                <a:r>
                  <a:rPr lang="en-US" sz="2000" dirty="0"/>
                  <a:t>Significant way to distinguish stellar vs. substellar objects</a:t>
                </a:r>
              </a:p>
              <a:p>
                <a:r>
                  <a:rPr lang="en-US" sz="2000" dirty="0"/>
                  <a:t>Reaction: </a:t>
                </a:r>
                <a14:m>
                  <m:oMath xmlns:m="http://schemas.openxmlformats.org/officeDocument/2006/math">
                    <m:sPre>
                      <m:sPrePr>
                        <m:ctrlPr>
                          <a:rPr lang="en-US" sz="2000" i="1">
                            <a:latin typeface="Cambria Math" panose="02040503050406030204" pitchFamily="18" charset="0"/>
                          </a:rPr>
                        </m:ctrlPr>
                      </m:sPrePr>
                      <m:sub/>
                      <m:sup>
                        <m:r>
                          <a:rPr lang="en-US" sz="2000">
                            <a:latin typeface="Cambria Math" panose="02040503050406030204" pitchFamily="18" charset="0"/>
                          </a:rPr>
                          <m:t>7</m:t>
                        </m:r>
                      </m:sup>
                      <m:e>
                        <m:r>
                          <a:rPr lang="en-US" sz="2000" i="1">
                            <a:latin typeface="Cambria Math" panose="02040503050406030204" pitchFamily="18" charset="0"/>
                          </a:rPr>
                          <m:t>𝐿𝑖</m:t>
                        </m:r>
                      </m:e>
                    </m:sPre>
                    <m:r>
                      <a:rPr lang="en-US" sz="2000">
                        <a:latin typeface="Cambria Math" panose="02040503050406030204" pitchFamily="18" charset="0"/>
                      </a:rPr>
                      <m:t>+</m:t>
                    </m:r>
                    <m:r>
                      <a:rPr lang="en-US" sz="2000" i="1">
                        <a:latin typeface="Cambria Math" panose="02040503050406030204" pitchFamily="18" charset="0"/>
                      </a:rPr>
                      <m:t>𝑝</m:t>
                    </m:r>
                    <m:r>
                      <a:rPr lang="en-US" sz="2000">
                        <a:latin typeface="Cambria Math" panose="02040503050406030204" pitchFamily="18" charset="0"/>
                      </a:rPr>
                      <m:t>→</m:t>
                    </m:r>
                    <m:sPre>
                      <m:sPrePr>
                        <m:ctrlPr>
                          <a:rPr lang="en-US" sz="2000" i="1">
                            <a:latin typeface="Cambria Math" panose="02040503050406030204" pitchFamily="18" charset="0"/>
                          </a:rPr>
                        </m:ctrlPr>
                      </m:sPrePr>
                      <m:sub/>
                      <m:sup>
                        <m:r>
                          <a:rPr lang="en-US" sz="2000">
                            <a:latin typeface="Cambria Math" panose="02040503050406030204" pitchFamily="18" charset="0"/>
                          </a:rPr>
                          <m:t>4</m:t>
                        </m:r>
                      </m:sup>
                      <m:e>
                        <m:r>
                          <a:rPr lang="en-US" sz="2000" i="1">
                            <a:latin typeface="Cambria Math" panose="02040503050406030204" pitchFamily="18" charset="0"/>
                          </a:rPr>
                          <m:t>𝐻𝑒</m:t>
                        </m:r>
                      </m:e>
                    </m:sPre>
                    <m:r>
                      <a:rPr lang="en-US" sz="2000">
                        <a:latin typeface="Cambria Math" panose="02040503050406030204" pitchFamily="18" charset="0"/>
                      </a:rPr>
                      <m:t>+</m:t>
                    </m:r>
                    <m:sPre>
                      <m:sPrePr>
                        <m:ctrlPr>
                          <a:rPr lang="en-US" sz="2000" i="1">
                            <a:latin typeface="Cambria Math" panose="02040503050406030204" pitchFamily="18" charset="0"/>
                          </a:rPr>
                        </m:ctrlPr>
                      </m:sPrePr>
                      <m:sub/>
                      <m:sup>
                        <m:r>
                          <a:rPr lang="en-US" sz="2000">
                            <a:latin typeface="Cambria Math" panose="02040503050406030204" pitchFamily="18" charset="0"/>
                          </a:rPr>
                          <m:t>4</m:t>
                        </m:r>
                      </m:sup>
                      <m:e>
                        <m:r>
                          <a:rPr lang="en-US" sz="2000" i="1">
                            <a:latin typeface="Cambria Math" panose="02040503050406030204" pitchFamily="18" charset="0"/>
                          </a:rPr>
                          <m:t>𝐻𝑒</m:t>
                        </m:r>
                      </m:e>
                    </m:sPre>
                  </m:oMath>
                </a14:m>
                <a:endParaRPr lang="en-US" sz="2000" dirty="0"/>
              </a:p>
              <a:p>
                <a:pPr lvl="1"/>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𝑐</m:t>
                        </m:r>
                      </m:sub>
                    </m:sSub>
                    <m:r>
                      <a:rPr lang="en-US" sz="2000">
                        <a:latin typeface="Cambria Math" panose="02040503050406030204" pitchFamily="18" charset="0"/>
                      </a:rPr>
                      <m:t>=2×</m:t>
                    </m:r>
                    <m:sSup>
                      <m:sSupPr>
                        <m:ctrlPr>
                          <a:rPr lang="en-US" sz="2000" i="1">
                            <a:latin typeface="Cambria Math" panose="02040503050406030204" pitchFamily="18" charset="0"/>
                          </a:rPr>
                        </m:ctrlPr>
                      </m:sSupPr>
                      <m:e>
                        <m:r>
                          <a:rPr lang="en-US" sz="2000">
                            <a:latin typeface="Cambria Math" panose="02040503050406030204" pitchFamily="18" charset="0"/>
                          </a:rPr>
                          <m:t>10</m:t>
                        </m:r>
                      </m:e>
                      <m:sup>
                        <m:r>
                          <a:rPr lang="en-US" sz="2000">
                            <a:latin typeface="Cambria Math" panose="02040503050406030204" pitchFamily="18" charset="0"/>
                          </a:rPr>
                          <m:t>6</m:t>
                        </m:r>
                      </m:sup>
                    </m:sSup>
                    <m:r>
                      <a:rPr lang="en-US" sz="2000" b="0" i="0" smtClean="0">
                        <a:latin typeface="Cambria Math" panose="02040503050406030204" pitchFamily="18" charset="0"/>
                      </a:rPr>
                      <m:t> </m:t>
                    </m:r>
                    <m:r>
                      <m:rPr>
                        <m:sty m:val="p"/>
                      </m:rPr>
                      <a:rPr lang="en-US" sz="2000" i="0">
                        <a:latin typeface="Cambria Math" panose="02040503050406030204" pitchFamily="18" charset="0"/>
                      </a:rPr>
                      <m:t>K</m:t>
                    </m:r>
                  </m:oMath>
                </a14:m>
                <a:endParaRPr lang="en-US" sz="2000" dirty="0">
                  <a:effectLst/>
                </a:endParaRPr>
              </a:p>
              <a:p>
                <a:pPr lvl="1"/>
                <a:r>
                  <a:rPr lang="en-US" sz="2000" dirty="0"/>
                  <a:t>Occurs at temperatures just below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b="0" i="1">
                            <a:latin typeface="Cambria Math" panose="02040503050406030204" pitchFamily="18" charset="0"/>
                          </a:rPr>
                          <m:t>𝐻</m:t>
                        </m:r>
                      </m:sub>
                    </m:sSub>
                  </m:oMath>
                </a14:m>
                <a:endParaRPr lang="en-US" sz="2000" dirty="0">
                  <a:effectLst/>
                </a:endParaRPr>
              </a:p>
              <a:p>
                <a:r>
                  <a:rPr lang="en-US" sz="2000" dirty="0"/>
                  <a:t>Completely depleted after 100Myr due to convection</a:t>
                </a:r>
              </a:p>
              <a:p>
                <a:pPr lvl="1"/>
                <a:r>
                  <a:rPr lang="en-US" sz="1600" dirty="0"/>
                  <a:t>Brown dwarfs = fully convective</a:t>
                </a:r>
              </a:p>
              <a:p>
                <a:r>
                  <a:rPr lang="en-US" sz="2000" dirty="0"/>
                  <a:t>Good test because presence of lithium indicates the object is both young and low-mass</a:t>
                </a:r>
              </a:p>
              <a:p>
                <a:endParaRPr lang="en-US" sz="2000" dirty="0"/>
              </a:p>
            </p:txBody>
          </p:sp>
        </mc:Choice>
        <mc:Fallback>
          <p:sp>
            <p:nvSpPr>
              <p:cNvPr id="3" name="Content Placeholder 2">
                <a:extLst>
                  <a:ext uri="{FF2B5EF4-FFF2-40B4-BE49-F238E27FC236}">
                    <a16:creationId xmlns:a16="http://schemas.microsoft.com/office/drawing/2014/main" id="{0320128C-789C-1663-689F-A7B401195382}"/>
                  </a:ext>
                </a:extLst>
              </p:cNvPr>
              <p:cNvSpPr>
                <a:spLocks noGrp="1" noRot="1" noChangeAspect="1" noMove="1" noResize="1" noEditPoints="1" noAdjustHandles="1" noChangeArrowheads="1" noChangeShapeType="1" noTextEdit="1"/>
              </p:cNvSpPr>
              <p:nvPr>
                <p:ph idx="1"/>
              </p:nvPr>
            </p:nvSpPr>
            <p:spPr>
              <a:xfrm>
                <a:off x="838200" y="2401330"/>
                <a:ext cx="6797405" cy="3719384"/>
              </a:xfrm>
              <a:blipFill>
                <a:blip r:embed="rId3"/>
                <a:stretch>
                  <a:fillRect l="-933" t="-2048"/>
                </a:stretch>
              </a:blipFill>
            </p:spPr>
            <p:txBody>
              <a:bodyPr/>
              <a:lstStyle/>
              <a:p>
                <a:r>
                  <a:rPr lang="en-US">
                    <a:noFill/>
                  </a:rPr>
                  <a:t> </a:t>
                </a:r>
              </a:p>
            </p:txBody>
          </p:sp>
        </mc:Fallback>
      </mc:AlternateContent>
      <p:pic>
        <p:nvPicPr>
          <p:cNvPr id="7170" name="Picture 2" descr="Could Ultracool Dwarfs Have Sun-Like Activity? - AAS Nova">
            <a:extLst>
              <a:ext uri="{FF2B5EF4-FFF2-40B4-BE49-F238E27FC236}">
                <a16:creationId xmlns:a16="http://schemas.microsoft.com/office/drawing/2014/main" id="{2AA5CBD5-A572-0407-6541-86F45D0B9FC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97556" y="333799"/>
            <a:ext cx="3995623" cy="28368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4DE746-04BA-09C3-DE2C-344B24191C98}"/>
              </a:ext>
            </a:extLst>
          </p:cNvPr>
          <p:cNvSpPr txBox="1"/>
          <p:nvPr/>
        </p:nvSpPr>
        <p:spPr>
          <a:xfrm>
            <a:off x="8473806" y="3305055"/>
            <a:ext cx="1521561" cy="246221"/>
          </a:xfrm>
          <a:prstGeom prst="rect">
            <a:avLst/>
          </a:prstGeom>
          <a:noFill/>
        </p:spPr>
        <p:txBody>
          <a:bodyPr wrap="square" rtlCol="0">
            <a:spAutoFit/>
          </a:bodyPr>
          <a:lstStyle/>
          <a:p>
            <a:r>
              <a:rPr lang="en-US" sz="1000" dirty="0"/>
              <a:t>Source: AAS Nova</a:t>
            </a:r>
          </a:p>
        </p:txBody>
      </p:sp>
      <p:sp>
        <p:nvSpPr>
          <p:cNvPr id="10" name="TextBox 9">
            <a:extLst>
              <a:ext uri="{FF2B5EF4-FFF2-40B4-BE49-F238E27FC236}">
                <a16:creationId xmlns:a16="http://schemas.microsoft.com/office/drawing/2014/main" id="{FDA71987-BB69-A600-CDA7-FB67E2662209}"/>
              </a:ext>
            </a:extLst>
          </p:cNvPr>
          <p:cNvSpPr txBox="1"/>
          <p:nvPr/>
        </p:nvSpPr>
        <p:spPr>
          <a:xfrm>
            <a:off x="8473806" y="6317762"/>
            <a:ext cx="1521561" cy="246221"/>
          </a:xfrm>
          <a:prstGeom prst="rect">
            <a:avLst/>
          </a:prstGeom>
          <a:noFill/>
        </p:spPr>
        <p:txBody>
          <a:bodyPr wrap="square" rtlCol="0">
            <a:spAutoFit/>
          </a:bodyPr>
          <a:lstStyle/>
          <a:p>
            <a:r>
              <a:rPr lang="en-US" sz="1000" dirty="0"/>
              <a:t>Source: </a:t>
            </a:r>
            <a:r>
              <a:rPr lang="en-US" sz="1000" dirty="0" err="1"/>
              <a:t>Basri</a:t>
            </a:r>
            <a:r>
              <a:rPr lang="en-US" sz="1000" dirty="0"/>
              <a:t> et al. (1998)</a:t>
            </a:r>
          </a:p>
        </p:txBody>
      </p:sp>
      <p:pic>
        <p:nvPicPr>
          <p:cNvPr id="7172" name="Picture 4">
            <a:extLst>
              <a:ext uri="{FF2B5EF4-FFF2-40B4-BE49-F238E27FC236}">
                <a16:creationId xmlns:a16="http://schemas.microsoft.com/office/drawing/2014/main" id="{144E14B6-D332-CEDA-A155-2A05C4265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9133" y="3504490"/>
            <a:ext cx="4212467" cy="315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50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26096</TotalTime>
  <Words>3422</Words>
  <Application>Microsoft Macintosh PowerPoint</Application>
  <PresentationFormat>Widescreen</PresentationFormat>
  <Paragraphs>396</Paragraphs>
  <Slides>32</Slides>
  <Notes>21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Times New Roman</vt:lpstr>
      <vt:lpstr>Wingdings</vt:lpstr>
      <vt:lpstr>Office Theme</vt:lpstr>
      <vt:lpstr>The Establishment of the Luminosity Function for Brown Dwarf Candidates In GAIA Early Data Release 3</vt:lpstr>
      <vt:lpstr>Objectives of this Thesis</vt:lpstr>
      <vt:lpstr>Main Sequence Stars</vt:lpstr>
      <vt:lpstr>Nuclear Fusion</vt:lpstr>
      <vt:lpstr>PowerPoint Presentation</vt:lpstr>
      <vt:lpstr>Brown Dwarfs 101</vt:lpstr>
      <vt:lpstr>Brown Dwarfs 101</vt:lpstr>
      <vt:lpstr>Deuterium Burning</vt:lpstr>
      <vt:lpstr>Lithium Test</vt:lpstr>
      <vt:lpstr>Atmospheres</vt:lpstr>
      <vt:lpstr>Life &amp; Evolution</vt:lpstr>
      <vt:lpstr>Analytic Evolutionary Equations</vt:lpstr>
      <vt:lpstr>Observational History</vt:lpstr>
      <vt:lpstr>Discovery of First Brown Dwarfs</vt:lpstr>
      <vt:lpstr>GAIA Mission</vt:lpstr>
      <vt:lpstr>GAIA Mission</vt:lpstr>
      <vt:lpstr>GAIA Performance</vt:lpstr>
      <vt:lpstr>GAIA EDR3 and the GCNS Sample</vt:lpstr>
      <vt:lpstr>Color—Magnitude Diagrams</vt:lpstr>
      <vt:lpstr>Tangential Velocity (vtan)</vt:lpstr>
      <vt:lpstr>The Luminosity Function</vt:lpstr>
      <vt:lpstr>GAIA Luminosity Function</vt:lpstr>
      <vt:lpstr>Theoretical Brown Dwarf Models</vt:lpstr>
      <vt:lpstr>Sonora Substellar Models</vt:lpstr>
      <vt:lpstr>CLES Stellar Models</vt:lpstr>
      <vt:lpstr>Combining the Models</vt:lpstr>
      <vt:lpstr>Absolute Magnitude Relationship</vt:lpstr>
      <vt:lpstr>Normalization</vt:lpstr>
      <vt:lpstr>GAIA-Model Comparison</vt:lpstr>
      <vt:lpstr>Conclusions</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Establishment of the Luminosity Function for Brown Dwarf Candidates In GAIA Early Data Release 3</dc:title>
  <dc:creator>Hilligoss, Dylan</dc:creator>
  <cp:lastModifiedBy>Hilligoss, Dylan</cp:lastModifiedBy>
  <cp:revision>128</cp:revision>
  <dcterms:created xsi:type="dcterms:W3CDTF">2022-06-27T16:01:09Z</dcterms:created>
  <dcterms:modified xsi:type="dcterms:W3CDTF">2022-07-15T18:57:59Z</dcterms:modified>
</cp:coreProperties>
</file>